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60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254AC4-505A-4211-AAEF-B1DE61E59015}" type="datetimeFigureOut">
              <a:rPr lang="en-US" smtClean="0"/>
              <a:pPr/>
              <a:t>11/13/2017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C541A5-CC32-493F-B21E-A0FE6F055FD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https://en.wikipedia.org/wiki/Fall_of_Mosul</a:t>
            </a:r>
          </a:p>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25A114-BC7C-43D6-81B3-1F07D3409460}" type="datetimeFigureOut">
              <a:rPr lang="en-US" smtClean="0"/>
              <a:pPr/>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FDAAF-C089-4813-B541-455FD530EA9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25A114-BC7C-43D6-81B3-1F07D3409460}" type="datetimeFigureOut">
              <a:rPr lang="en-US" smtClean="0"/>
              <a:pPr/>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FDAAF-C089-4813-B541-455FD530EA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25A114-BC7C-43D6-81B3-1F07D3409460}" type="datetimeFigureOut">
              <a:rPr lang="en-US" smtClean="0"/>
              <a:pPr/>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FDAAF-C089-4813-B541-455FD530EA9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7" y="228332"/>
            <a:ext cx="8231866" cy="5897163"/>
          </a:xfrm>
        </p:spPr>
        <p:txBody>
          <a:bodyPr/>
          <a:lstStyle>
            <a:lvl1pPr marL="0" indent="0">
              <a:buFontTx/>
              <a:buNone/>
              <a:defRPr/>
            </a:lvl1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25A114-BC7C-43D6-81B3-1F07D3409460}" type="datetimeFigureOut">
              <a:rPr lang="en-US" smtClean="0"/>
              <a:pPr/>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FDAAF-C089-4813-B541-455FD530EA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25A114-BC7C-43D6-81B3-1F07D3409460}" type="datetimeFigureOut">
              <a:rPr lang="en-US" smtClean="0"/>
              <a:pPr/>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FDAAF-C089-4813-B541-455FD530EA9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25A114-BC7C-43D6-81B3-1F07D3409460}" type="datetimeFigureOut">
              <a:rPr lang="en-US" smtClean="0"/>
              <a:pPr/>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4FDAAF-C089-4813-B541-455FD530EA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25A114-BC7C-43D6-81B3-1F07D3409460}" type="datetimeFigureOut">
              <a:rPr lang="en-US" smtClean="0"/>
              <a:pPr/>
              <a:t>11/13/2017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4FDAAF-C089-4813-B541-455FD530EA9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25A114-BC7C-43D6-81B3-1F07D3409460}" type="datetimeFigureOut">
              <a:rPr lang="en-US" smtClean="0"/>
              <a:pPr/>
              <a:t>11/13/2017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4FDAAF-C089-4813-B541-455FD530EA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25A114-BC7C-43D6-81B3-1F07D3409460}" type="datetimeFigureOut">
              <a:rPr lang="en-US" smtClean="0"/>
              <a:pPr/>
              <a:t>11/13/2017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4FDAAF-C089-4813-B541-455FD530EA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25A114-BC7C-43D6-81B3-1F07D3409460}" type="datetimeFigureOut">
              <a:rPr lang="en-US" smtClean="0"/>
              <a:pPr/>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4FDAAF-C089-4813-B541-455FD530EA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25A114-BC7C-43D6-81B3-1F07D3409460}" type="datetimeFigureOut">
              <a:rPr lang="en-US" smtClean="0"/>
              <a:pPr/>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4FDAAF-C089-4813-B541-455FD530EA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25A114-BC7C-43D6-81B3-1F07D3409460}" type="datetimeFigureOut">
              <a:rPr lang="en-US" smtClean="0"/>
              <a:pPr/>
              <a:t>11/13/2017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4FDAAF-C089-4813-B541-455FD530EA9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18810B-06D7-4E30-B019-6880925171F1}" type="slidenum">
              <a:rPr lang="es-ES" smtClean="0"/>
              <a:pPr/>
              <a:t>1</a:t>
            </a:fld>
            <a:endParaRPr lang="es-ES"/>
          </a:p>
        </p:txBody>
      </p:sp>
      <p:pic>
        <p:nvPicPr>
          <p:cNvPr id="1028" name="Picture 4" descr="Image result for gideon unlikely"/>
          <p:cNvPicPr>
            <a:picLocks noChangeAspect="1" noChangeArrowheads="1"/>
          </p:cNvPicPr>
          <p:nvPr/>
        </p:nvPicPr>
        <p:blipFill>
          <a:blip r:embed="rId2" cstate="print"/>
          <a:srcRect/>
          <a:stretch>
            <a:fillRect/>
          </a:stretch>
        </p:blipFill>
        <p:spPr bwMode="auto">
          <a:xfrm>
            <a:off x="342877" y="113784"/>
            <a:ext cx="8603051" cy="4839216"/>
          </a:xfrm>
          <a:prstGeom prst="rect">
            <a:avLst/>
          </a:prstGeom>
          <a:noFill/>
        </p:spPr>
      </p:pic>
      <p:sp>
        <p:nvSpPr>
          <p:cNvPr id="7" name="Vertical Title 6"/>
          <p:cNvSpPr>
            <a:spLocks noGrp="1"/>
          </p:cNvSpPr>
          <p:nvPr>
            <p:ph type="title"/>
          </p:nvPr>
        </p:nvSpPr>
        <p:spPr>
          <a:xfrm>
            <a:off x="343192" y="1752459"/>
            <a:ext cx="8231866" cy="1142440"/>
          </a:xfrm>
        </p:spPr>
        <p:txBody>
          <a:bodyPr>
            <a:normAutofit fontScale="90000"/>
          </a:bodyPr>
          <a:lstStyle/>
          <a:p>
            <a:pPr algn="l"/>
            <a:r>
              <a:rPr lang="zh-HK" altLang="en-US" sz="7800" dirty="0">
                <a:latin typeface="HanWang WeiBeiMedium-Gb5" pitchFamily="2" charset="-120"/>
                <a:ea typeface="HanWang WeiBeiMedium-Gb5" pitchFamily="2" charset="-120"/>
              </a:rPr>
              <a:t>基甸</a:t>
            </a:r>
            <a:endParaRPr lang="en-US" sz="7800" dirty="0">
              <a:latin typeface="HanWang WeiBeiMedium-Gb5" pitchFamily="2" charset="-120"/>
              <a:ea typeface="HanWang WeiBeiMedium-Gb5" pitchFamily="2" charset="-12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6:14–15</a:t>
            </a:r>
            <a:r>
              <a:rPr lang="zh-TW" altLang="en-US" dirty="0" smtClean="0"/>
              <a:t> </a:t>
            </a:r>
            <a:r>
              <a:rPr lang="en-US" altLang="zh-TW" baseline="30000" dirty="0" smtClean="0">
                <a:latin typeface="HanWang WeiBeiMedium-Gb5" pitchFamily="2" charset="-120"/>
                <a:ea typeface="HanWang WeiBeiMedium-Gb5" pitchFamily="2" charset="-120"/>
              </a:rPr>
              <a:t>14</a:t>
            </a:r>
            <a:r>
              <a:rPr lang="zh-TW" altLang="en-US" dirty="0" smtClean="0">
                <a:latin typeface="HanWang WeiBeiMedium-Gb5" pitchFamily="2" charset="-120"/>
                <a:ea typeface="HanWang WeiBeiMedium-Gb5" pitchFamily="2" charset="-120"/>
              </a:rPr>
              <a:t> 耶和華觀看基甸，說：「你靠著你這能力去從米甸人手裏拯救以色列人，不是我差遣你去的嗎？」</a:t>
            </a:r>
            <a:r>
              <a:rPr lang="en-US" altLang="zh-TW" baseline="30000" dirty="0" smtClean="0">
                <a:latin typeface="HanWang WeiBeiMedium-Gb5" pitchFamily="2" charset="-120"/>
                <a:ea typeface="HanWang WeiBeiMedium-Gb5" pitchFamily="2" charset="-120"/>
              </a:rPr>
              <a:t>15</a:t>
            </a:r>
            <a:r>
              <a:rPr lang="zh-TW" altLang="en-US" dirty="0" smtClean="0">
                <a:latin typeface="HanWang WeiBeiMedium-Gb5" pitchFamily="2" charset="-120"/>
                <a:ea typeface="HanWang WeiBeiMedium-Gb5" pitchFamily="2" charset="-120"/>
              </a:rPr>
              <a:t> 基甸說：「主啊，我有何能拯救以色列人呢？我家在瑪拿西支派中是至貧窮的。我在我父家是至微小的。」 </a:t>
            </a:r>
          </a:p>
          <a:p>
            <a:r>
              <a:rPr lang="en-US" baseline="30000" dirty="0" smtClean="0"/>
              <a:t>14</a:t>
            </a:r>
            <a:r>
              <a:rPr lang="en-US" dirty="0" smtClean="0"/>
              <a:t> The </a:t>
            </a:r>
            <a:r>
              <a:rPr lang="en-US" cap="small" dirty="0" smtClean="0"/>
              <a:t>Lord</a:t>
            </a:r>
            <a:r>
              <a:rPr lang="en-US" dirty="0" smtClean="0"/>
              <a:t> turned to him and said, “Go in the strength you have and save Israel out of </a:t>
            </a:r>
            <a:r>
              <a:rPr lang="en-US" dirty="0" err="1" smtClean="0"/>
              <a:t>Midian’s</a:t>
            </a:r>
            <a:r>
              <a:rPr lang="en-US" dirty="0" smtClean="0"/>
              <a:t> hand. Am I not sending you?” </a:t>
            </a:r>
            <a:r>
              <a:rPr lang="en-US" baseline="30000" dirty="0" smtClean="0"/>
              <a:t>15</a:t>
            </a:r>
            <a:r>
              <a:rPr lang="en-US" dirty="0" smtClean="0"/>
              <a:t> “Pardon me, my lord,” Gideon replied, “but how can I save Israel? My clan is the weakest in Manasseh, and I am the least in my family.”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10</a:t>
            </a:fld>
            <a:endParaRPr lang="es-E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6:16</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16</a:t>
            </a:r>
            <a:r>
              <a:rPr lang="zh-TW" altLang="en-US" dirty="0" smtClean="0">
                <a:latin typeface="HanWang WeiBeiMedium-Gb5" pitchFamily="2" charset="-120"/>
                <a:ea typeface="HanWang WeiBeiMedium-Gb5" pitchFamily="2" charset="-120"/>
              </a:rPr>
              <a:t> 耶和華對他說：「我與你同在，你就必擊打米甸人，如擊打一人一樣。」 </a:t>
            </a:r>
          </a:p>
          <a:p>
            <a:r>
              <a:rPr lang="en-US" baseline="30000" dirty="0" smtClean="0"/>
              <a:t>16</a:t>
            </a:r>
            <a:r>
              <a:rPr lang="en-US" dirty="0" smtClean="0"/>
              <a:t> The </a:t>
            </a:r>
            <a:r>
              <a:rPr lang="en-US" cap="small" dirty="0" smtClean="0"/>
              <a:t>Lord</a:t>
            </a:r>
            <a:r>
              <a:rPr lang="en-US" dirty="0" smtClean="0"/>
              <a:t> answered, “I will be with you, and you will strike down all the </a:t>
            </a:r>
            <a:r>
              <a:rPr lang="en-US" dirty="0" err="1" smtClean="0"/>
              <a:t>Midianites</a:t>
            </a:r>
            <a:r>
              <a:rPr lang="en-US" dirty="0" smtClean="0"/>
              <a:t>, leaving none alive.”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11</a:t>
            </a:fld>
            <a:endParaRPr lang="es-E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6:17–18</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17</a:t>
            </a:r>
            <a:r>
              <a:rPr lang="zh-TW" altLang="en-US" dirty="0" smtClean="0">
                <a:latin typeface="HanWang WeiBeiMedium-Gb5" pitchFamily="2" charset="-120"/>
                <a:ea typeface="HanWang WeiBeiMedium-Gb5" pitchFamily="2" charset="-120"/>
              </a:rPr>
              <a:t> 基甸說：「我若在你眼前蒙恩，求你給我一個證據，使我知道與我說話的就是主。</a:t>
            </a:r>
            <a:r>
              <a:rPr lang="en-US" altLang="zh-TW" baseline="30000" dirty="0" smtClean="0">
                <a:latin typeface="HanWang WeiBeiMedium-Gb5" pitchFamily="2" charset="-120"/>
                <a:ea typeface="HanWang WeiBeiMedium-Gb5" pitchFamily="2" charset="-120"/>
              </a:rPr>
              <a:t>18</a:t>
            </a:r>
            <a:r>
              <a:rPr lang="zh-TW" altLang="en-US" dirty="0" smtClean="0">
                <a:latin typeface="HanWang WeiBeiMedium-Gb5" pitchFamily="2" charset="-120"/>
                <a:ea typeface="HanWang WeiBeiMedium-Gb5" pitchFamily="2" charset="-120"/>
              </a:rPr>
              <a:t> 求你不要離開這裏，等我歸回將禮物帶來供在你面前。」主說：「我必等你回來。」 </a:t>
            </a:r>
          </a:p>
          <a:p>
            <a:r>
              <a:rPr lang="en-US" baseline="30000" dirty="0" smtClean="0"/>
              <a:t>17</a:t>
            </a:r>
            <a:r>
              <a:rPr lang="en-US" dirty="0" smtClean="0"/>
              <a:t> Gideon replied, “If now I have found favor in your eyes, give me a sign that it is really you talking to me. </a:t>
            </a:r>
            <a:r>
              <a:rPr lang="en-US" baseline="30000" dirty="0" smtClean="0"/>
              <a:t>18</a:t>
            </a:r>
            <a:r>
              <a:rPr lang="en-US" dirty="0" smtClean="0"/>
              <a:t> Please do not go away until I come back and bring my offering and set it before you.” And the </a:t>
            </a:r>
            <a:r>
              <a:rPr lang="en-US" cap="small" dirty="0" smtClean="0"/>
              <a:t>Lord</a:t>
            </a:r>
            <a:r>
              <a:rPr lang="en-US" dirty="0" smtClean="0"/>
              <a:t> said, “I will wait until you return.”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12</a:t>
            </a:fld>
            <a:endParaRPr lang="es-E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6:19</a:t>
            </a:r>
          </a:p>
          <a:p>
            <a:r>
              <a:rPr lang="en-US" altLang="zh-TW" baseline="30000" dirty="0" smtClean="0">
                <a:latin typeface="HanWang WeiBeiMedium-Gb5" pitchFamily="2" charset="-120"/>
                <a:ea typeface="HanWang WeiBeiMedium-Gb5" pitchFamily="2" charset="-120"/>
              </a:rPr>
              <a:t>19</a:t>
            </a:r>
            <a:r>
              <a:rPr lang="zh-TW" altLang="en-US" dirty="0" smtClean="0">
                <a:latin typeface="HanWang WeiBeiMedium-Gb5" pitchFamily="2" charset="-120"/>
                <a:ea typeface="HanWang WeiBeiMedium-Gb5" pitchFamily="2" charset="-120"/>
              </a:rPr>
              <a:t> 基甸去預備了一隻山羊羔，用一伊法細麵做了無酵餅，將肉放在筐內，把湯盛在壺中，帶到橡樹下，獻在使者面前。</a:t>
            </a:r>
          </a:p>
          <a:p>
            <a:r>
              <a:rPr lang="en-US" baseline="30000" dirty="0" smtClean="0"/>
              <a:t>19</a:t>
            </a:r>
            <a:r>
              <a:rPr lang="en-US" dirty="0" smtClean="0"/>
              <a:t> Gideon went inside, prepared a young goat, and from an </a:t>
            </a:r>
            <a:r>
              <a:rPr lang="en-US" dirty="0" err="1" smtClean="0"/>
              <a:t>ephah</a:t>
            </a:r>
            <a:r>
              <a:rPr lang="en-US" dirty="0" smtClean="0"/>
              <a:t> of flour he made bread without yeast. Putting the meat in a basket and its broth in a pot, he brought them out and offered them to him under the oak.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13</a:t>
            </a:fld>
            <a:endParaRPr lang="es-E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6:21</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21</a:t>
            </a:r>
            <a:r>
              <a:rPr lang="zh-TW" altLang="en-US" dirty="0" smtClean="0">
                <a:latin typeface="HanWang WeiBeiMedium-Gb5" pitchFamily="2" charset="-120"/>
                <a:ea typeface="HanWang WeiBeiMedium-Gb5" pitchFamily="2" charset="-120"/>
              </a:rPr>
              <a:t> 耶和華的使者伸出手內的杖，杖頭挨了肉和無酵餅，就有火從磐石中出來，燒盡了肉和無酵餅。耶和華的使者也就不見了。 </a:t>
            </a:r>
          </a:p>
          <a:p>
            <a:r>
              <a:rPr lang="en-US" baseline="30000" dirty="0" smtClean="0"/>
              <a:t>21</a:t>
            </a:r>
            <a:r>
              <a:rPr lang="en-US" dirty="0" smtClean="0"/>
              <a:t> Then the angel of the </a:t>
            </a:r>
            <a:r>
              <a:rPr lang="en-US" cap="small" dirty="0" smtClean="0"/>
              <a:t>Lord</a:t>
            </a:r>
            <a:r>
              <a:rPr lang="en-US" dirty="0" smtClean="0"/>
              <a:t> touched the meat and the unleavened bread with the tip of the staff that was in his hand. Fire flared from the rock, consuming the meat and the bread. And the angel of the </a:t>
            </a:r>
            <a:r>
              <a:rPr lang="en-US" cap="small" dirty="0" smtClean="0"/>
              <a:t>Lord</a:t>
            </a:r>
            <a:r>
              <a:rPr lang="en-US" dirty="0" smtClean="0"/>
              <a:t> disappeared.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14</a:t>
            </a:fld>
            <a:endParaRPr lang="es-E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6:22–23</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22</a:t>
            </a:r>
            <a:r>
              <a:rPr lang="zh-TW" altLang="en-US" dirty="0" smtClean="0">
                <a:latin typeface="HanWang WeiBeiMedium-Gb5" pitchFamily="2" charset="-120"/>
                <a:ea typeface="HanWang WeiBeiMedium-Gb5" pitchFamily="2" charset="-120"/>
              </a:rPr>
              <a:t> 基甸見他是耶和華的使者，就說：「哀哉！主耶和華啊，我不好了，因為我覿面看見耶和華的使者。」</a:t>
            </a:r>
            <a:r>
              <a:rPr lang="en-US" altLang="zh-TW" baseline="30000" dirty="0" smtClean="0">
                <a:latin typeface="HanWang WeiBeiMedium-Gb5" pitchFamily="2" charset="-120"/>
                <a:ea typeface="HanWang WeiBeiMedium-Gb5" pitchFamily="2" charset="-120"/>
              </a:rPr>
              <a:t>23</a:t>
            </a:r>
            <a:r>
              <a:rPr lang="zh-TW" altLang="en-US" dirty="0" smtClean="0">
                <a:latin typeface="HanWang WeiBeiMedium-Gb5" pitchFamily="2" charset="-120"/>
                <a:ea typeface="HanWang WeiBeiMedium-Gb5" pitchFamily="2" charset="-120"/>
              </a:rPr>
              <a:t> 耶和華對他說：「你放心，不要懼怕，你必不致死。」 </a:t>
            </a:r>
          </a:p>
          <a:p>
            <a:r>
              <a:rPr lang="en-US" baseline="30000" dirty="0" smtClean="0"/>
              <a:t>22</a:t>
            </a:r>
            <a:r>
              <a:rPr lang="en-US" dirty="0" smtClean="0"/>
              <a:t> When Gideon realized that it was the angel of the </a:t>
            </a:r>
            <a:r>
              <a:rPr lang="en-US" cap="small" dirty="0" smtClean="0"/>
              <a:t>Lord</a:t>
            </a:r>
            <a:r>
              <a:rPr lang="en-US" dirty="0" smtClean="0"/>
              <a:t>, he exclaimed, “Alas, Sovereign </a:t>
            </a:r>
            <a:r>
              <a:rPr lang="en-US" cap="small" dirty="0" smtClean="0"/>
              <a:t>Lord</a:t>
            </a:r>
            <a:r>
              <a:rPr lang="en-US" dirty="0" smtClean="0"/>
              <a:t>! I have seen the angel of the </a:t>
            </a:r>
            <a:r>
              <a:rPr lang="en-US" cap="small" dirty="0" smtClean="0"/>
              <a:t>Lord</a:t>
            </a:r>
            <a:r>
              <a:rPr lang="en-US" dirty="0" smtClean="0"/>
              <a:t> face to face!” </a:t>
            </a:r>
            <a:r>
              <a:rPr lang="en-US" baseline="30000" dirty="0" smtClean="0"/>
              <a:t>23</a:t>
            </a:r>
            <a:r>
              <a:rPr lang="en-US" dirty="0" smtClean="0"/>
              <a:t> But the </a:t>
            </a:r>
            <a:r>
              <a:rPr lang="en-US" cap="small" dirty="0" smtClean="0"/>
              <a:t>Lord</a:t>
            </a:r>
            <a:r>
              <a:rPr lang="en-US" dirty="0" smtClean="0"/>
              <a:t> said to him, “Peace! Do not be afraid. You are not going to die.”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15</a:t>
            </a:fld>
            <a:endParaRPr lang="es-E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6:24</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24</a:t>
            </a:r>
            <a:r>
              <a:rPr lang="zh-TW" altLang="en-US" dirty="0" smtClean="0">
                <a:latin typeface="HanWang WeiBeiMedium-Gb5" pitchFamily="2" charset="-120"/>
                <a:ea typeface="HanWang WeiBeiMedium-Gb5" pitchFamily="2" charset="-120"/>
              </a:rPr>
              <a:t> 於是基甸在那裏為耶和華築了一座壇，起名叫「耶和華沙龍」。（這壇在亞比以謝族的俄弗拉直到如今。） </a:t>
            </a:r>
          </a:p>
          <a:p>
            <a:r>
              <a:rPr lang="en-US" baseline="30000" dirty="0" smtClean="0"/>
              <a:t>24</a:t>
            </a:r>
            <a:r>
              <a:rPr lang="en-US" dirty="0" smtClean="0"/>
              <a:t> So Gideon built an altar to the </a:t>
            </a:r>
            <a:r>
              <a:rPr lang="en-US" cap="small" dirty="0" smtClean="0"/>
              <a:t>Lord</a:t>
            </a:r>
            <a:r>
              <a:rPr lang="en-US" dirty="0" smtClean="0"/>
              <a:t> there and called it The </a:t>
            </a:r>
            <a:r>
              <a:rPr lang="en-US" cap="small" dirty="0" smtClean="0"/>
              <a:t>Lord</a:t>
            </a:r>
            <a:r>
              <a:rPr lang="en-US" dirty="0" smtClean="0"/>
              <a:t> Is Peace. To this day it stands in </a:t>
            </a:r>
            <a:r>
              <a:rPr lang="en-US" dirty="0" err="1" smtClean="0"/>
              <a:t>Ophrah</a:t>
            </a:r>
            <a:r>
              <a:rPr lang="en-US" dirty="0" smtClean="0"/>
              <a:t> of the </a:t>
            </a:r>
            <a:r>
              <a:rPr lang="en-US" dirty="0" err="1" smtClean="0"/>
              <a:t>Abiezrites</a:t>
            </a:r>
            <a:r>
              <a:rPr lang="en-US" dirty="0" smtClean="0"/>
              <a: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16</a:t>
            </a:fld>
            <a:endParaRPr lang="es-E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943821" y="0"/>
            <a:ext cx="3200180" cy="1142440"/>
          </a:xfrm>
        </p:spPr>
        <p:txBody>
          <a:bodyPr/>
          <a:lstStyle/>
          <a:p>
            <a:r>
              <a:rPr lang="zh-HK" altLang="en-US" dirty="0" smtClean="0">
                <a:solidFill>
                  <a:schemeClr val="tx1"/>
                </a:solidFill>
                <a:latin typeface="HanWang WeiBeiMedium-Gb5" pitchFamily="2" charset="-120"/>
                <a:ea typeface="HanWang WeiBeiMedium-Gb5" pitchFamily="2" charset="-120"/>
              </a:rPr>
              <a:t>巴力 </a:t>
            </a:r>
            <a:r>
              <a:rPr lang="en-US" dirty="0" smtClean="0">
                <a:solidFill>
                  <a:schemeClr val="tx1"/>
                </a:solidFill>
              </a:rPr>
              <a:t>Baal</a:t>
            </a:r>
            <a:endParaRPr lang="en-US" dirty="0">
              <a:solidFill>
                <a:schemeClr val="tx1"/>
              </a:solidFill>
            </a:endParaRPr>
          </a:p>
        </p:txBody>
      </p:sp>
      <p:sp>
        <p:nvSpPr>
          <p:cNvPr id="7" name="Content Placeholder 6"/>
          <p:cNvSpPr>
            <a:spLocks noGrp="1"/>
          </p:cNvSpPr>
          <p:nvPr>
            <p:ph idx="1"/>
          </p:nvPr>
        </p:nvSpPr>
        <p:spPr>
          <a:xfrm>
            <a:off x="228901" y="380745"/>
            <a:ext cx="6171772" cy="5744750"/>
          </a:xfrm>
        </p:spPr>
        <p:txBody>
          <a:bodyPr>
            <a:normAutofit lnSpcReduction="10000"/>
          </a:bodyPr>
          <a:lstStyle/>
          <a:p>
            <a:pPr marL="0" indent="0">
              <a:buNone/>
            </a:pPr>
            <a:r>
              <a:rPr lang="en-US" altLang="zh-TW" dirty="0" smtClean="0"/>
              <a:t>Judges 6:25</a:t>
            </a:r>
            <a:r>
              <a:rPr lang="zh-TW" altLang="en-US" dirty="0" smtClean="0"/>
              <a:t> </a:t>
            </a:r>
            <a:r>
              <a:rPr lang="en-US" altLang="zh-TW" dirty="0" smtClean="0"/>
              <a:t> </a:t>
            </a:r>
            <a:r>
              <a:rPr lang="en-US" altLang="zh-TW" baseline="30000" dirty="0" smtClean="0">
                <a:latin typeface="HanWang WeiBeiMedium-Gb5" pitchFamily="2" charset="-120"/>
                <a:ea typeface="HanWang WeiBeiMedium-Gb5" pitchFamily="2" charset="-120"/>
              </a:rPr>
              <a:t>25</a:t>
            </a:r>
            <a:r>
              <a:rPr lang="zh-TW" altLang="en-US" dirty="0" smtClean="0">
                <a:latin typeface="HanWang WeiBeiMedium-Gb5" pitchFamily="2" charset="-120"/>
                <a:ea typeface="HanWang WeiBeiMedium-Gb5" pitchFamily="2" charset="-120"/>
              </a:rPr>
              <a:t> 當那夜，耶和華吩咐基甸說：「你取你父親的牛來，就是那七歲的第二隻牛，並拆毀你父親為巴力所築的壇，砍下壇旁的木偶，</a:t>
            </a:r>
            <a:endParaRPr lang="en-US" altLang="zh-TW" dirty="0" smtClean="0">
              <a:latin typeface="HanWang WeiBeiMedium-Gb5" pitchFamily="2" charset="-120"/>
              <a:ea typeface="HanWang WeiBeiMedium-Gb5" pitchFamily="2" charset="-120"/>
            </a:endParaRPr>
          </a:p>
          <a:p>
            <a:pPr marL="0" indent="0">
              <a:buNone/>
            </a:pPr>
            <a:r>
              <a:rPr lang="en-US" baseline="30000" dirty="0" smtClean="0"/>
              <a:t>25</a:t>
            </a:r>
            <a:r>
              <a:rPr lang="en-US" dirty="0" smtClean="0"/>
              <a:t> That same night the </a:t>
            </a:r>
            <a:r>
              <a:rPr lang="en-US" cap="small" dirty="0" smtClean="0"/>
              <a:t>Lord</a:t>
            </a:r>
            <a:r>
              <a:rPr lang="en-US" dirty="0" smtClean="0"/>
              <a:t> said to him, “Take the second bull from your father’s herd, the one seven years old. Tear down your father’s altar to Baal and cut down the </a:t>
            </a:r>
            <a:r>
              <a:rPr lang="en-US" dirty="0" err="1" smtClean="0"/>
              <a:t>Asherah</a:t>
            </a:r>
            <a:r>
              <a:rPr lang="en-US" dirty="0" smtClean="0"/>
              <a:t> pole beside it. </a:t>
            </a:r>
          </a:p>
          <a:p>
            <a:pPr marL="0" indent="0">
              <a:buNone/>
            </a:pPr>
            <a:r>
              <a:rPr lang="zh-TW" altLang="en-US" dirty="0" smtClean="0"/>
              <a:t>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17</a:t>
            </a:fld>
            <a:endParaRPr lang="es-ES"/>
          </a:p>
        </p:txBody>
      </p:sp>
      <p:pic>
        <p:nvPicPr>
          <p:cNvPr id="6" name="Picture 2"/>
          <p:cNvPicPr>
            <a:picLocks noChangeAspect="1" noChangeArrowheads="1"/>
          </p:cNvPicPr>
          <p:nvPr/>
        </p:nvPicPr>
        <p:blipFill>
          <a:blip r:embed="rId2" cstate="print"/>
          <a:srcRect/>
          <a:stretch>
            <a:fillRect/>
          </a:stretch>
        </p:blipFill>
        <p:spPr bwMode="auto">
          <a:xfrm>
            <a:off x="7162801" y="1142808"/>
            <a:ext cx="1824516" cy="566956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altLang="zh-TW" dirty="0" smtClean="0"/>
              <a:t>Judges 6:26</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26</a:t>
            </a:r>
            <a:r>
              <a:rPr lang="zh-TW" altLang="en-US" dirty="0" smtClean="0">
                <a:latin typeface="HanWang WeiBeiMedium-Gb5" pitchFamily="2" charset="-120"/>
                <a:ea typeface="HanWang WeiBeiMedium-Gb5" pitchFamily="2" charset="-120"/>
              </a:rPr>
              <a:t> 在這磐石上整整齊齊地為耶和華－你的上帝築一座壇，將第二隻牛獻為燔祭，用你所砍下的木偶作柴。」 </a:t>
            </a:r>
          </a:p>
          <a:p>
            <a:r>
              <a:rPr lang="en-US" baseline="30000" dirty="0" smtClean="0"/>
              <a:t>26</a:t>
            </a:r>
            <a:r>
              <a:rPr lang="en-US" dirty="0" smtClean="0"/>
              <a:t> Then build a proper kind of altar to the </a:t>
            </a:r>
            <a:r>
              <a:rPr lang="en-US" cap="small" dirty="0" smtClean="0"/>
              <a:t>Lord</a:t>
            </a:r>
            <a:r>
              <a:rPr lang="en-US" dirty="0" smtClean="0"/>
              <a:t> your God on the top of this height. Using the wood of the </a:t>
            </a:r>
            <a:r>
              <a:rPr lang="en-US" dirty="0" err="1" smtClean="0"/>
              <a:t>Asherah</a:t>
            </a:r>
            <a:r>
              <a:rPr lang="en-US" dirty="0" smtClean="0"/>
              <a:t> pole that you cut down, offer the second bull as a burnt offering.” </a:t>
            </a:r>
          </a:p>
          <a:p>
            <a:endParaRPr lang="en-US" dirty="0"/>
          </a:p>
        </p:txBody>
      </p:sp>
      <p:sp>
        <p:nvSpPr>
          <p:cNvPr id="2" name="Slide Number Placeholder 1"/>
          <p:cNvSpPr>
            <a:spLocks noGrp="1"/>
          </p:cNvSpPr>
          <p:nvPr>
            <p:ph type="sldNum" sz="quarter" idx="12"/>
          </p:nvPr>
        </p:nvSpPr>
        <p:spPr/>
        <p:txBody>
          <a:bodyPr/>
          <a:lstStyle/>
          <a:p>
            <a:fld id="{2B726DD6-E10B-455A-8847-22580AC42F8F}" type="slidenum">
              <a:rPr lang="es-ES" smtClean="0"/>
              <a:pPr/>
              <a:t>18</a:t>
            </a:fld>
            <a:endParaRPr lang="es-E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altLang="zh-TW" dirty="0" smtClean="0"/>
              <a:t>Judges 6:27–29</a:t>
            </a:r>
            <a:r>
              <a:rPr lang="zh-TW" altLang="en-US" dirty="0" smtClean="0"/>
              <a:t> </a:t>
            </a:r>
            <a:r>
              <a:rPr lang="en-US" altLang="zh-TW" baseline="30000" dirty="0" smtClean="0"/>
              <a:t>27</a:t>
            </a:r>
            <a:r>
              <a:rPr lang="zh-TW" altLang="en-US" dirty="0" smtClean="0">
                <a:latin typeface="HanWang WeiBeiMedium-Gb5" pitchFamily="2" charset="-120"/>
                <a:ea typeface="HanWang WeiBeiMedium-Gb5" pitchFamily="2" charset="-120"/>
              </a:rPr>
              <a:t> 基甸就從他僕人中挑了十個人，照著耶和華吩咐他的行了。</a:t>
            </a:r>
            <a:r>
              <a:rPr lang="en-US" altLang="zh-TW" dirty="0" smtClean="0">
                <a:latin typeface="HanWang WeiBeiMedium-Gb5" pitchFamily="2" charset="-120"/>
                <a:ea typeface="HanWang WeiBeiMedium-Gb5" pitchFamily="2" charset="-120"/>
              </a:rPr>
              <a:t>… </a:t>
            </a:r>
            <a:r>
              <a:rPr lang="en-US" altLang="zh-TW" baseline="30000" dirty="0" smtClean="0">
                <a:latin typeface="HanWang WeiBeiMedium-Gb5" pitchFamily="2" charset="-120"/>
                <a:ea typeface="HanWang WeiBeiMedium-Gb5" pitchFamily="2" charset="-120"/>
              </a:rPr>
              <a:t>28</a:t>
            </a:r>
            <a:r>
              <a:rPr lang="zh-TW" altLang="en-US" dirty="0" smtClean="0">
                <a:latin typeface="HanWang WeiBeiMedium-Gb5" pitchFamily="2" charset="-120"/>
                <a:ea typeface="HanWang WeiBeiMedium-Gb5" pitchFamily="2" charset="-120"/>
              </a:rPr>
              <a:t> 城裏的人清早起來，見巴力的壇拆毀，</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就彼此說：「這事是誰做的呢？」他們訪查之後，就說：「這是約阿施的兒子基甸做的。」 </a:t>
            </a:r>
          </a:p>
          <a:p>
            <a:r>
              <a:rPr lang="en-US" baseline="30000" dirty="0" smtClean="0"/>
              <a:t>27</a:t>
            </a:r>
            <a:r>
              <a:rPr lang="en-US" dirty="0" smtClean="0"/>
              <a:t> So Gideon took ten of his servants and did as the </a:t>
            </a:r>
            <a:r>
              <a:rPr lang="en-US" cap="small" dirty="0" smtClean="0"/>
              <a:t>Lord</a:t>
            </a:r>
            <a:r>
              <a:rPr lang="en-US" dirty="0" smtClean="0"/>
              <a:t> told him…</a:t>
            </a:r>
            <a:r>
              <a:rPr lang="en-US" baseline="30000" dirty="0" smtClean="0"/>
              <a:t>28</a:t>
            </a:r>
            <a:r>
              <a:rPr lang="en-US" dirty="0" smtClean="0"/>
              <a:t> In the morning when the people of the town got up, there was Baal’s altar, demolished, … They asked each other, “Who did this?” When they carefully investigated, they were told, “Gideon son of </a:t>
            </a:r>
            <a:r>
              <a:rPr lang="en-US" dirty="0" err="1" smtClean="0"/>
              <a:t>Joash</a:t>
            </a:r>
            <a:r>
              <a:rPr lang="en-US" dirty="0" smtClean="0"/>
              <a:t> did it.”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19</a:t>
            </a:fld>
            <a:endParaRPr lang="es-E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 y="2130315"/>
            <a:ext cx="9144000" cy="1471731"/>
          </a:xfrm>
        </p:spPr>
        <p:txBody>
          <a:bodyPr>
            <a:normAutofit fontScale="90000"/>
          </a:bodyPr>
          <a:lstStyle/>
          <a:p>
            <a:r>
              <a:rPr lang="zh-TW" altLang="en-US" sz="5000" dirty="0">
                <a:latin typeface="HanWang WeiBeiMedium-Gb5" pitchFamily="2" charset="-120"/>
                <a:ea typeface="HanWang WeiBeiMedium-Gb5" pitchFamily="2" charset="-120"/>
              </a:rPr>
              <a:t>成也基甸，敗也基甸 </a:t>
            </a:r>
            <a:r>
              <a:rPr lang="en-US" altLang="zh-CN" sz="5000" dirty="0">
                <a:latin typeface="HanWang WeiBeiMedium-Gb5" pitchFamily="2" charset="-120"/>
                <a:ea typeface="HanWang WeiBeiMedium-Gb5" pitchFamily="2" charset="-120"/>
              </a:rPr>
              <a:t/>
            </a:r>
            <a:br>
              <a:rPr lang="en-US" altLang="zh-CN" sz="5000" dirty="0">
                <a:latin typeface="HanWang WeiBeiMedium-Gb5" pitchFamily="2" charset="-120"/>
                <a:ea typeface="HanWang WeiBeiMedium-Gb5" pitchFamily="2" charset="-120"/>
              </a:rPr>
            </a:br>
            <a:r>
              <a:rPr lang="en-US" altLang="zh-CN" sz="5000" b="1" dirty="0">
                <a:latin typeface="+mn-lt"/>
                <a:ea typeface="HanWang WeiBeiMedium-Gb5" pitchFamily="2" charset="-120"/>
              </a:rPr>
              <a:t>Gideon: </a:t>
            </a:r>
            <a:br>
              <a:rPr lang="en-US" altLang="zh-CN" sz="5000" b="1" dirty="0">
                <a:latin typeface="+mn-lt"/>
                <a:ea typeface="HanWang WeiBeiMedium-Gb5" pitchFamily="2" charset="-120"/>
              </a:rPr>
            </a:br>
            <a:r>
              <a:rPr lang="en-US" altLang="zh-CN" sz="5000" b="1" dirty="0">
                <a:latin typeface="+mn-lt"/>
                <a:ea typeface="HanWang WeiBeiMedium-Gb5" pitchFamily="2" charset="-120"/>
              </a:rPr>
              <a:t>The Reason for Success </a:t>
            </a:r>
            <a:br>
              <a:rPr lang="en-US" altLang="zh-CN" sz="5000" b="1" dirty="0">
                <a:latin typeface="+mn-lt"/>
                <a:ea typeface="HanWang WeiBeiMedium-Gb5" pitchFamily="2" charset="-120"/>
              </a:rPr>
            </a:br>
            <a:r>
              <a:rPr lang="en-US" altLang="zh-CN" sz="5000" b="1" dirty="0">
                <a:latin typeface="+mn-lt"/>
                <a:ea typeface="HanWang WeiBeiMedium-Gb5" pitchFamily="2" charset="-120"/>
              </a:rPr>
              <a:t>and Failure</a:t>
            </a:r>
            <a:endParaRPr lang="en-US" dirty="0">
              <a:solidFill>
                <a:schemeClr val="tx1"/>
              </a:solidFill>
            </a:endParaRPr>
          </a:p>
        </p:txBody>
      </p:sp>
      <p:sp>
        <p:nvSpPr>
          <p:cNvPr id="3" name="Subtitle 2"/>
          <p:cNvSpPr>
            <a:spLocks noGrp="1"/>
          </p:cNvSpPr>
          <p:nvPr>
            <p:ph type="subTitle" idx="1"/>
          </p:nvPr>
        </p:nvSpPr>
        <p:spPr>
          <a:xfrm>
            <a:off x="1371822" y="4648302"/>
            <a:ext cx="6400801" cy="1752599"/>
          </a:xfrm>
        </p:spPr>
        <p:txBody>
          <a:bodyPr/>
          <a:lstStyle/>
          <a:p>
            <a:r>
              <a:rPr lang="zh-TW" altLang="en-US" sz="3600" dirty="0">
                <a:latin typeface="HanWang WeiBeiMedium-Gb5" pitchFamily="2" charset="-120"/>
                <a:ea typeface="HanWang WeiBeiMedium-Gb5" pitchFamily="2" charset="-120"/>
              </a:rPr>
              <a:t>士師記 </a:t>
            </a:r>
            <a:r>
              <a:rPr lang="en-US" altLang="zh-TW" dirty="0" smtClean="0"/>
              <a:t>Judges </a:t>
            </a:r>
            <a:r>
              <a:rPr lang="en-US" altLang="zh-TW" sz="2800" dirty="0"/>
              <a:t>6</a:t>
            </a:r>
            <a:r>
              <a:rPr lang="en-US" sz="2800" dirty="0"/>
              <a:t>-8</a:t>
            </a:r>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altLang="zh-TW" dirty="0" smtClean="0"/>
              <a:t>Judges 6:30–32</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30</a:t>
            </a:r>
            <a:r>
              <a:rPr lang="zh-TW" altLang="en-US" dirty="0" smtClean="0">
                <a:latin typeface="HanWang WeiBeiMedium-Gb5" pitchFamily="2" charset="-120"/>
                <a:ea typeface="HanWang WeiBeiMedium-Gb5" pitchFamily="2" charset="-120"/>
              </a:rPr>
              <a:t> 城裏的人對約阿施說：「將你兒子交出來，好治死他；</a:t>
            </a:r>
            <a:r>
              <a:rPr lang="en-US" altLang="zh-TW" dirty="0" smtClean="0">
                <a:latin typeface="HanWang WeiBeiMedium-Gb5" pitchFamily="2" charset="-120"/>
                <a:ea typeface="HanWang WeiBeiMedium-Gb5" pitchFamily="2" charset="-120"/>
              </a:rPr>
              <a:t>…</a:t>
            </a:r>
            <a:r>
              <a:rPr lang="en-US" altLang="zh-TW" baseline="30000" dirty="0" smtClean="0">
                <a:latin typeface="HanWang WeiBeiMedium-Gb5" pitchFamily="2" charset="-120"/>
                <a:ea typeface="HanWang WeiBeiMedium-Gb5" pitchFamily="2" charset="-120"/>
              </a:rPr>
              <a:t>31</a:t>
            </a:r>
            <a:r>
              <a:rPr lang="zh-TW" altLang="en-US" dirty="0" smtClean="0">
                <a:latin typeface="HanWang WeiBeiMedium-Gb5" pitchFamily="2" charset="-120"/>
                <a:ea typeface="HanWang WeiBeiMedium-Gb5" pitchFamily="2" charset="-120"/>
              </a:rPr>
              <a:t> 約阿施回答站著攻擊他的眾人說：「你們是為巴力爭論嗎？</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巴力若果是神，有人拆毀他的壇，讓他為自己爭論吧！」</a:t>
            </a:r>
          </a:p>
          <a:p>
            <a:r>
              <a:rPr lang="en-US" baseline="30000" dirty="0" smtClean="0"/>
              <a:t>30</a:t>
            </a:r>
            <a:r>
              <a:rPr lang="en-US" dirty="0" smtClean="0"/>
              <a:t> The people of the town demanded of </a:t>
            </a:r>
            <a:r>
              <a:rPr lang="en-US" dirty="0" err="1" smtClean="0"/>
              <a:t>Joash</a:t>
            </a:r>
            <a:r>
              <a:rPr lang="en-US" dirty="0" smtClean="0"/>
              <a:t>, “Bring out your son. He must die, … </a:t>
            </a:r>
            <a:r>
              <a:rPr lang="en-US" baseline="30000" dirty="0" smtClean="0"/>
              <a:t>31</a:t>
            </a:r>
            <a:r>
              <a:rPr lang="en-US" dirty="0" smtClean="0"/>
              <a:t> But </a:t>
            </a:r>
            <a:r>
              <a:rPr lang="en-US" dirty="0" err="1" smtClean="0"/>
              <a:t>Joash</a:t>
            </a:r>
            <a:r>
              <a:rPr lang="en-US" dirty="0" smtClean="0"/>
              <a:t> replied to the hostile crowd around him, “Are you going to plead Baal’s cause? … If Baal really is a god, he can defend himself when someone breaks down his altar.”</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20</a:t>
            </a:fld>
            <a:endParaRPr lang="es-E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altLang="zh-TW" dirty="0" smtClean="0">
                <a:solidFill>
                  <a:schemeClr val="tx1"/>
                </a:solidFill>
                <a:latin typeface="HanWang WeiBeiMedium-Gb5" pitchFamily="2" charset="-120"/>
                <a:ea typeface="HanWang WeiBeiMedium-Gb5" pitchFamily="2" charset="-120"/>
              </a:rPr>
              <a:t>2.</a:t>
            </a:r>
            <a:r>
              <a:rPr lang="zh-TW" altLang="en-US" dirty="0" smtClean="0">
                <a:solidFill>
                  <a:schemeClr val="tx1"/>
                </a:solidFill>
                <a:latin typeface="HanWang WeiBeiMedium-Gb5" pitchFamily="2" charset="-120"/>
                <a:ea typeface="HanWang WeiBeiMedium-Gb5" pitchFamily="2" charset="-120"/>
              </a:rPr>
              <a:t>由恐懼到信靠 </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solidFill>
                  <a:schemeClr val="tx1"/>
                </a:solidFill>
                <a:ea typeface="HanWang WeiBeiMedium-Gb5" pitchFamily="2" charset="-120"/>
              </a:rPr>
              <a:t>From Fear to Trust 6:33-8:21</a:t>
            </a:r>
            <a:endParaRPr lang="en-US" dirty="0">
              <a:solidFill>
                <a:schemeClr val="tx1"/>
              </a:solidFill>
            </a:endParaRPr>
          </a:p>
        </p:txBody>
      </p:sp>
      <p:sp>
        <p:nvSpPr>
          <p:cNvPr id="5" name="Content Placeholder 4"/>
          <p:cNvSpPr>
            <a:spLocks noGrp="1"/>
          </p:cNvSpPr>
          <p:nvPr>
            <p:ph idx="1"/>
          </p:nvPr>
        </p:nvSpPr>
        <p:spPr>
          <a:xfrm>
            <a:off x="228900" y="1599417"/>
            <a:ext cx="8687933" cy="4526079"/>
          </a:xfrm>
        </p:spPr>
        <p:txBody>
          <a:bodyPr>
            <a:normAutofit fontScale="92500"/>
          </a:bodyPr>
          <a:lstStyle/>
          <a:p>
            <a:r>
              <a:rPr lang="en-US" altLang="zh-TW" dirty="0" smtClean="0"/>
              <a:t>Judges 6:33–34</a:t>
            </a:r>
            <a:r>
              <a:rPr lang="zh-TW" altLang="en-US" dirty="0" smtClean="0"/>
              <a:t> </a:t>
            </a:r>
            <a:r>
              <a:rPr lang="en-US" altLang="zh-TW" baseline="30000" dirty="0" smtClean="0">
                <a:latin typeface="HanWang WeiBeiMedium-Gb5" pitchFamily="2" charset="-120"/>
                <a:ea typeface="HanWang WeiBeiMedium-Gb5" pitchFamily="2" charset="-120"/>
              </a:rPr>
              <a:t>33</a:t>
            </a:r>
            <a:r>
              <a:rPr lang="zh-TW" altLang="en-US" dirty="0" smtClean="0">
                <a:latin typeface="HanWang WeiBeiMedium-Gb5" pitchFamily="2" charset="-120"/>
                <a:ea typeface="HanWang WeiBeiMedium-Gb5" pitchFamily="2" charset="-120"/>
              </a:rPr>
              <a:t> 那時，米甸人、亞瑪力人，和東方人都聚集過河，在耶斯列平原安營。</a:t>
            </a:r>
            <a:r>
              <a:rPr lang="en-US" altLang="zh-TW" baseline="30000" dirty="0" smtClean="0">
                <a:latin typeface="HanWang WeiBeiMedium-Gb5" pitchFamily="2" charset="-120"/>
                <a:ea typeface="HanWang WeiBeiMedium-Gb5" pitchFamily="2" charset="-120"/>
              </a:rPr>
              <a:t>34</a:t>
            </a:r>
            <a:r>
              <a:rPr lang="zh-TW" altLang="en-US" dirty="0" smtClean="0">
                <a:latin typeface="HanWang WeiBeiMedium-Gb5" pitchFamily="2" charset="-120"/>
                <a:ea typeface="HanWang WeiBeiMedium-Gb5" pitchFamily="2" charset="-120"/>
              </a:rPr>
              <a:t> 耶和華的靈降在基甸身上，他就吹角；亞比以謝族都聚集跟隨他。 </a:t>
            </a:r>
          </a:p>
          <a:p>
            <a:r>
              <a:rPr lang="en-US" baseline="30000" dirty="0" smtClean="0"/>
              <a:t>33</a:t>
            </a:r>
            <a:r>
              <a:rPr lang="en-US" dirty="0" smtClean="0"/>
              <a:t> Now all the </a:t>
            </a:r>
            <a:r>
              <a:rPr lang="en-US" dirty="0" err="1" smtClean="0"/>
              <a:t>Midianites</a:t>
            </a:r>
            <a:r>
              <a:rPr lang="en-US" dirty="0" smtClean="0"/>
              <a:t>, </a:t>
            </a:r>
            <a:r>
              <a:rPr lang="en-US" dirty="0" err="1" smtClean="0"/>
              <a:t>Amalekites</a:t>
            </a:r>
            <a:r>
              <a:rPr lang="en-US" dirty="0" smtClean="0"/>
              <a:t> and other eastern peoples joined forces and crossed over the Jordan and camped in the Valley of </a:t>
            </a:r>
            <a:r>
              <a:rPr lang="en-US" dirty="0" err="1" smtClean="0"/>
              <a:t>Jezreel</a:t>
            </a:r>
            <a:r>
              <a:rPr lang="en-US" dirty="0" smtClean="0"/>
              <a:t>. </a:t>
            </a:r>
            <a:r>
              <a:rPr lang="en-US" baseline="30000" dirty="0" smtClean="0"/>
              <a:t>34</a:t>
            </a:r>
            <a:r>
              <a:rPr lang="en-US" dirty="0" smtClean="0"/>
              <a:t> Then the Spirit of the </a:t>
            </a:r>
            <a:r>
              <a:rPr lang="en-US" cap="small" dirty="0" smtClean="0"/>
              <a:t>Lord</a:t>
            </a:r>
            <a:r>
              <a:rPr lang="en-US" dirty="0" smtClean="0"/>
              <a:t> came on Gideon, and he blew a trumpet, summoning the </a:t>
            </a:r>
            <a:r>
              <a:rPr lang="en-US" dirty="0" err="1" smtClean="0"/>
              <a:t>Abiezrites</a:t>
            </a:r>
            <a:r>
              <a:rPr lang="en-US" dirty="0" smtClean="0"/>
              <a:t> to follow him.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21</a:t>
            </a:fld>
            <a:endParaRPr lang="es-E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lnSpcReduction="10000"/>
          </a:bodyPr>
          <a:lstStyle/>
          <a:p>
            <a:r>
              <a:rPr lang="en-US" altLang="zh-TW" dirty="0" smtClean="0"/>
              <a:t>Judges 6:36–37</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36</a:t>
            </a:r>
            <a:r>
              <a:rPr lang="zh-TW" altLang="en-US" dirty="0" smtClean="0">
                <a:latin typeface="HanWang WeiBeiMedium-Gb5" pitchFamily="2" charset="-120"/>
                <a:ea typeface="HanWang WeiBeiMedium-Gb5" pitchFamily="2" charset="-120"/>
              </a:rPr>
              <a:t> 基甸對上帝說：「你若果照著所說的話，藉我手拯救以色列人，</a:t>
            </a:r>
            <a:r>
              <a:rPr lang="en-US" altLang="zh-TW" baseline="30000" dirty="0" smtClean="0">
                <a:latin typeface="HanWang WeiBeiMedium-Gb5" pitchFamily="2" charset="-120"/>
                <a:ea typeface="HanWang WeiBeiMedium-Gb5" pitchFamily="2" charset="-120"/>
              </a:rPr>
              <a:t>37</a:t>
            </a:r>
            <a:r>
              <a:rPr lang="zh-TW" altLang="en-US" dirty="0" smtClean="0">
                <a:latin typeface="HanWang WeiBeiMedium-Gb5" pitchFamily="2" charset="-120"/>
                <a:ea typeface="HanWang WeiBeiMedium-Gb5" pitchFamily="2" charset="-120"/>
              </a:rPr>
              <a:t> 我就把一團羊毛放在禾場上：若單是羊毛上有露水，別的地方都是乾的，我就知道你必照著所說的話，藉我手拯救以色列人。」 </a:t>
            </a:r>
          </a:p>
          <a:p>
            <a:r>
              <a:rPr lang="en-US" baseline="30000" dirty="0" smtClean="0"/>
              <a:t>36</a:t>
            </a:r>
            <a:r>
              <a:rPr lang="en-US" dirty="0" smtClean="0"/>
              <a:t> Gideon said to God, “If you will save Israel by my hand as you have promised—</a:t>
            </a:r>
            <a:r>
              <a:rPr lang="en-US" baseline="30000" dirty="0" smtClean="0"/>
              <a:t>37</a:t>
            </a:r>
            <a:r>
              <a:rPr lang="en-US" dirty="0" smtClean="0"/>
              <a:t> look, I will place a wool fleece on the threshing floor. If there is dew only on the fleece and all the ground is dry, then I will know that you will save Israel by my hand, as you said.”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22</a:t>
            </a:fld>
            <a:endParaRPr lang="es-E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altLang="zh-TW" dirty="0" smtClean="0"/>
              <a:t>Judges 6:39–40</a:t>
            </a:r>
            <a:r>
              <a:rPr lang="zh-TW" altLang="en-US" dirty="0" smtClean="0"/>
              <a:t> </a:t>
            </a:r>
            <a:r>
              <a:rPr lang="en-US" altLang="zh-TW" baseline="30000" dirty="0" smtClean="0">
                <a:latin typeface="HanWang WeiBeiMedium-Gb5" pitchFamily="2" charset="-120"/>
                <a:ea typeface="HanWang WeiBeiMedium-Gb5" pitchFamily="2" charset="-120"/>
              </a:rPr>
              <a:t>39</a:t>
            </a:r>
            <a:r>
              <a:rPr lang="zh-TW" altLang="en-US" dirty="0" smtClean="0">
                <a:latin typeface="HanWang WeiBeiMedium-Gb5" pitchFamily="2" charset="-120"/>
                <a:ea typeface="HanWang WeiBeiMedium-Gb5" pitchFamily="2" charset="-120"/>
              </a:rPr>
              <a:t> 基甸又對上帝說：「求你不要向我發怒，我再說這一次：讓我將羊毛再試一次。但願羊毛是乾的，別的地方都有露水。」</a:t>
            </a:r>
            <a:r>
              <a:rPr lang="en-US" altLang="zh-TW" baseline="30000" dirty="0" smtClean="0">
                <a:latin typeface="HanWang WeiBeiMedium-Gb5" pitchFamily="2" charset="-120"/>
                <a:ea typeface="HanWang WeiBeiMedium-Gb5" pitchFamily="2" charset="-120"/>
              </a:rPr>
              <a:t>40</a:t>
            </a:r>
            <a:r>
              <a:rPr lang="zh-TW" altLang="en-US" dirty="0" smtClean="0">
                <a:latin typeface="HanWang WeiBeiMedium-Gb5" pitchFamily="2" charset="-120"/>
                <a:ea typeface="HanWang WeiBeiMedium-Gb5" pitchFamily="2" charset="-120"/>
              </a:rPr>
              <a:t> 這夜上帝也如此行：獨羊毛上是乾的，別的地方都有露水。 </a:t>
            </a:r>
          </a:p>
          <a:p>
            <a:r>
              <a:rPr lang="en-US" baseline="30000" dirty="0" smtClean="0"/>
              <a:t>39</a:t>
            </a:r>
            <a:r>
              <a:rPr lang="en-US" dirty="0" smtClean="0"/>
              <a:t> Then Gideon said to God, “Do not be angry with me. Let me make just one more request. Allow me one more test with the fleece, but this time make the fleece dry and let the ground be covered with dew.” </a:t>
            </a:r>
            <a:r>
              <a:rPr lang="en-US" baseline="30000" dirty="0" smtClean="0"/>
              <a:t>40</a:t>
            </a:r>
            <a:r>
              <a:rPr lang="en-US" dirty="0" smtClean="0"/>
              <a:t> That night God did so. Only the fleece was dry; all the ground was covered with dew.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23</a:t>
            </a:fld>
            <a:endParaRPr lang="es-E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900" y="228332"/>
            <a:ext cx="8686200" cy="5897163"/>
          </a:xfrm>
        </p:spPr>
        <p:txBody>
          <a:bodyPr>
            <a:normAutofit lnSpcReduction="10000"/>
          </a:bodyPr>
          <a:lstStyle/>
          <a:p>
            <a:r>
              <a:rPr lang="en-US" altLang="zh-TW" dirty="0" smtClean="0"/>
              <a:t>Judges 7:1–2</a:t>
            </a:r>
            <a:r>
              <a:rPr lang="zh-TW" altLang="en-US" dirty="0" smtClean="0"/>
              <a:t> </a:t>
            </a:r>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耶路</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巴力就是基甸，他和一切跟隨的人早晨起來，在哈律泉旁安營。米甸營在他們北邊的平原，靠近摩利岡。 </a:t>
            </a:r>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耶和華對基甸說：「跟隨你的人過多，我不能將米甸人交在他們手中，免得以色列人向我誇大，說：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是我們自己的手救了我們。</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 </a:t>
            </a:r>
          </a:p>
          <a:p>
            <a:r>
              <a:rPr lang="en-US" baseline="30000" dirty="0" smtClean="0">
                <a:latin typeface="Arial Narrow" pitchFamily="34" charset="0"/>
              </a:rPr>
              <a:t>1</a:t>
            </a:r>
            <a:r>
              <a:rPr lang="en-US" dirty="0" smtClean="0">
                <a:latin typeface="Arial Narrow" pitchFamily="34" charset="0"/>
              </a:rPr>
              <a:t> Early in the morning, </a:t>
            </a:r>
            <a:r>
              <a:rPr lang="en-US" dirty="0" err="1" smtClean="0">
                <a:latin typeface="Arial Narrow" pitchFamily="34" charset="0"/>
              </a:rPr>
              <a:t>Jerub</a:t>
            </a:r>
            <a:r>
              <a:rPr lang="en-US" dirty="0" smtClean="0">
                <a:latin typeface="Arial Narrow" pitchFamily="34" charset="0"/>
              </a:rPr>
              <a:t>-Baal (that is, Gideon) and all his men camped at the spring of </a:t>
            </a:r>
            <a:r>
              <a:rPr lang="en-US" dirty="0" err="1" smtClean="0">
                <a:latin typeface="Arial Narrow" pitchFamily="34" charset="0"/>
              </a:rPr>
              <a:t>Harod</a:t>
            </a:r>
            <a:r>
              <a:rPr lang="en-US" dirty="0" smtClean="0">
                <a:latin typeface="Arial Narrow" pitchFamily="34" charset="0"/>
              </a:rPr>
              <a:t>. The camp of </a:t>
            </a:r>
            <a:r>
              <a:rPr lang="en-US" dirty="0" err="1" smtClean="0">
                <a:latin typeface="Arial Narrow" pitchFamily="34" charset="0"/>
              </a:rPr>
              <a:t>Midian</a:t>
            </a:r>
            <a:r>
              <a:rPr lang="en-US" dirty="0" smtClean="0">
                <a:latin typeface="Arial Narrow" pitchFamily="34" charset="0"/>
              </a:rPr>
              <a:t> was north of them in the valley near the hill of </a:t>
            </a:r>
            <a:r>
              <a:rPr lang="en-US" dirty="0" err="1" smtClean="0">
                <a:latin typeface="Arial Narrow" pitchFamily="34" charset="0"/>
              </a:rPr>
              <a:t>Moreh</a:t>
            </a:r>
            <a:r>
              <a:rPr lang="en-US" dirty="0" smtClean="0">
                <a:latin typeface="Arial Narrow" pitchFamily="34" charset="0"/>
              </a:rPr>
              <a:t>. </a:t>
            </a:r>
            <a:r>
              <a:rPr lang="en-US" baseline="30000" dirty="0" smtClean="0">
                <a:latin typeface="Arial Narrow" pitchFamily="34" charset="0"/>
              </a:rPr>
              <a:t>2</a:t>
            </a:r>
            <a:r>
              <a:rPr lang="en-US" dirty="0" smtClean="0">
                <a:latin typeface="Arial Narrow" pitchFamily="34" charset="0"/>
              </a:rPr>
              <a:t> The </a:t>
            </a:r>
            <a:r>
              <a:rPr lang="en-US" cap="small" dirty="0" smtClean="0">
                <a:latin typeface="Arial Narrow" pitchFamily="34" charset="0"/>
              </a:rPr>
              <a:t>Lord</a:t>
            </a:r>
            <a:r>
              <a:rPr lang="en-US" dirty="0" smtClean="0">
                <a:latin typeface="Arial Narrow" pitchFamily="34" charset="0"/>
              </a:rPr>
              <a:t> said to Gideon, “You have too many men. I cannot deliver </a:t>
            </a:r>
            <a:r>
              <a:rPr lang="en-US" dirty="0" err="1" smtClean="0">
                <a:latin typeface="Arial Narrow" pitchFamily="34" charset="0"/>
              </a:rPr>
              <a:t>Midian</a:t>
            </a:r>
            <a:r>
              <a:rPr lang="en-US" dirty="0" smtClean="0">
                <a:latin typeface="Arial Narrow" pitchFamily="34" charset="0"/>
              </a:rPr>
              <a:t> into their hands, or Israel would boast against me, ‘My own strength has saved me.’ </a:t>
            </a:r>
          </a:p>
          <a:p>
            <a:endParaRPr lang="en-US" dirty="0">
              <a:latin typeface="Arial Narrow" pitchFamily="34" charset="0"/>
            </a:endParaRPr>
          </a:p>
        </p:txBody>
      </p:sp>
      <p:sp>
        <p:nvSpPr>
          <p:cNvPr id="3" name="Slide Number Placeholder 2"/>
          <p:cNvSpPr>
            <a:spLocks noGrp="1"/>
          </p:cNvSpPr>
          <p:nvPr>
            <p:ph type="sldNum" sz="quarter" idx="12"/>
          </p:nvPr>
        </p:nvSpPr>
        <p:spPr/>
        <p:txBody>
          <a:bodyPr/>
          <a:lstStyle/>
          <a:p>
            <a:fld id="{9918810B-06D7-4E30-B019-6880925171F1}" type="slidenum">
              <a:rPr lang="es-ES" smtClean="0"/>
              <a:pPr/>
              <a:t>24</a:t>
            </a:fld>
            <a:endParaRPr lang="es-E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7:3</a:t>
            </a:r>
            <a:r>
              <a:rPr lang="zh-TW" altLang="en-US" dirty="0" smtClean="0"/>
              <a:t> </a:t>
            </a:r>
            <a:r>
              <a:rPr lang="en-US" altLang="zh-TW" dirty="0" smtClean="0"/>
              <a:t> </a:t>
            </a:r>
          </a:p>
          <a:p>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現在你要向這些人宣告說：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凡懼怕膽怯的，可以離開基列山回去。</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」於是有二萬二千人回去，只剩下一萬。 </a:t>
            </a:r>
          </a:p>
          <a:p>
            <a:r>
              <a:rPr lang="en-US" baseline="30000" dirty="0" smtClean="0"/>
              <a:t>3</a:t>
            </a:r>
            <a:r>
              <a:rPr lang="en-US" dirty="0" smtClean="0"/>
              <a:t> Now announce to the army, ‘Anyone who trembles with fear may turn back and leave Mount Gilead.’ ” So twenty-two thousand men left, while ten thousand remained.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25</a:t>
            </a:fld>
            <a:endParaRPr lang="es-E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altLang="zh-TW" dirty="0" smtClean="0"/>
              <a:t>Judges 7:4</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4</a:t>
            </a:r>
            <a:r>
              <a:rPr lang="zh-TW" altLang="en-US" dirty="0" smtClean="0">
                <a:latin typeface="HanWang WeiBeiMedium-Gb5" pitchFamily="2" charset="-120"/>
                <a:ea typeface="HanWang WeiBeiMedium-Gb5" pitchFamily="2" charset="-120"/>
              </a:rPr>
              <a:t> 耶和華對基甸說：「人還是過多；你要帶他們下到水旁，我好在那裏為你試試他們。</a:t>
            </a:r>
            <a:r>
              <a:rPr lang="en-US" altLang="zh-TW"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我要用這舔水的三百人拯救你們，將米甸人交在你手中；其餘的人都可以各歸各處去。」</a:t>
            </a:r>
            <a:endParaRPr lang="zh-TW" altLang="en-US" dirty="0" smtClean="0"/>
          </a:p>
          <a:p>
            <a:r>
              <a:rPr lang="en-US" baseline="30000" dirty="0" smtClean="0"/>
              <a:t>4</a:t>
            </a:r>
            <a:r>
              <a:rPr lang="en-US" dirty="0" smtClean="0"/>
              <a:t> But the </a:t>
            </a:r>
            <a:r>
              <a:rPr lang="en-US" cap="small" dirty="0" smtClean="0"/>
              <a:t>Lord</a:t>
            </a:r>
            <a:r>
              <a:rPr lang="en-US" dirty="0" smtClean="0"/>
              <a:t> said to Gideon, “There are still too many men. Take them down to the water, and I will thin them out for you there… With the three hundred men that lapped I will save you and give the </a:t>
            </a:r>
            <a:r>
              <a:rPr lang="en-US" dirty="0" err="1" smtClean="0"/>
              <a:t>Midianites</a:t>
            </a:r>
            <a:r>
              <a:rPr lang="en-US" dirty="0" smtClean="0"/>
              <a:t> into your hands. Let all the others go home.” </a:t>
            </a:r>
          </a:p>
          <a:p>
            <a:endParaRPr lang="en-US" dirty="0" smtClean="0"/>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26</a:t>
            </a:fld>
            <a:endParaRPr lang="es-E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7:10–11</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10</a:t>
            </a:r>
            <a:r>
              <a:rPr lang="zh-TW" altLang="en-US" dirty="0" smtClean="0">
                <a:latin typeface="HanWang WeiBeiMedium-Gb5" pitchFamily="2" charset="-120"/>
                <a:ea typeface="HanWang WeiBeiMedium-Gb5" pitchFamily="2" charset="-120"/>
              </a:rPr>
              <a:t> 倘若你怕下去，就帶你的僕人普拉下到那營裏去。</a:t>
            </a:r>
            <a:r>
              <a:rPr lang="en-US" altLang="zh-TW" baseline="30000" dirty="0" smtClean="0">
                <a:latin typeface="HanWang WeiBeiMedium-Gb5" pitchFamily="2" charset="-120"/>
                <a:ea typeface="HanWang WeiBeiMedium-Gb5" pitchFamily="2" charset="-120"/>
              </a:rPr>
              <a:t>11</a:t>
            </a:r>
            <a:r>
              <a:rPr lang="zh-TW" altLang="en-US" dirty="0" smtClean="0">
                <a:latin typeface="HanWang WeiBeiMedium-Gb5" pitchFamily="2" charset="-120"/>
                <a:ea typeface="HanWang WeiBeiMedium-Gb5" pitchFamily="2" charset="-120"/>
              </a:rPr>
              <a:t> 你必聽見他們所說的，然後你就有膽量下去攻營。」於是基甸帶著僕人普拉下到營旁。 </a:t>
            </a:r>
          </a:p>
          <a:p>
            <a:r>
              <a:rPr lang="en-US" baseline="30000" dirty="0" smtClean="0"/>
              <a:t>10</a:t>
            </a:r>
            <a:r>
              <a:rPr lang="en-US" dirty="0" smtClean="0"/>
              <a:t> If you are afraid to attack, go down to the camp with your servant </a:t>
            </a:r>
            <a:r>
              <a:rPr lang="en-US" dirty="0" err="1" smtClean="0"/>
              <a:t>Purah</a:t>
            </a:r>
            <a:r>
              <a:rPr lang="en-US" dirty="0" smtClean="0"/>
              <a:t> </a:t>
            </a:r>
            <a:r>
              <a:rPr lang="en-US" baseline="30000" dirty="0" smtClean="0"/>
              <a:t>11</a:t>
            </a:r>
            <a:r>
              <a:rPr lang="en-US" dirty="0" smtClean="0"/>
              <a:t> and listen to what they are saying. Afterward, you will be encouraged to attack the camp.” So he and </a:t>
            </a:r>
            <a:r>
              <a:rPr lang="en-US" dirty="0" err="1" smtClean="0"/>
              <a:t>Purah</a:t>
            </a:r>
            <a:r>
              <a:rPr lang="en-US" dirty="0" smtClean="0"/>
              <a:t> his servant went down to the outposts of the camp.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27</a:t>
            </a:fld>
            <a:endParaRPr lang="es-E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7:15</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15</a:t>
            </a:r>
            <a:r>
              <a:rPr lang="zh-TW" altLang="en-US" dirty="0" smtClean="0">
                <a:latin typeface="HanWang WeiBeiMedium-Gb5" pitchFamily="2" charset="-120"/>
                <a:ea typeface="HanWang WeiBeiMedium-Gb5" pitchFamily="2" charset="-120"/>
              </a:rPr>
              <a:t> 基甸聽見這夢和夢的講解，就敬拜上帝，回到以色列營中，說：「起來吧！耶和華已將米甸的軍隊交在你們手中了。」 </a:t>
            </a:r>
          </a:p>
          <a:p>
            <a:r>
              <a:rPr lang="en-US" baseline="30000" dirty="0" smtClean="0"/>
              <a:t>15</a:t>
            </a:r>
            <a:r>
              <a:rPr lang="en-US" dirty="0" smtClean="0"/>
              <a:t> When Gideon heard the dream and its interpretation, he bowed down and worshiped. He returned to the camp of Israel and called out, “Get up! The </a:t>
            </a:r>
            <a:r>
              <a:rPr lang="en-US" cap="small" dirty="0" smtClean="0"/>
              <a:t>Lord</a:t>
            </a:r>
            <a:r>
              <a:rPr lang="en-US" dirty="0" smtClean="0"/>
              <a:t> has given the </a:t>
            </a:r>
            <a:r>
              <a:rPr lang="en-US" dirty="0" err="1" smtClean="0"/>
              <a:t>Midianite</a:t>
            </a:r>
            <a:r>
              <a:rPr lang="en-US" dirty="0" smtClean="0"/>
              <a:t> camp into your hands.”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28</a:t>
            </a:fld>
            <a:endParaRPr lang="es-E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Judges 7:16 </a:t>
            </a:r>
          </a:p>
          <a:p>
            <a:r>
              <a:rPr lang="en-US" baseline="30000" dirty="0" smtClean="0">
                <a:latin typeface="HanWang WeiBeiMedium-Gb5" pitchFamily="2" charset="-120"/>
                <a:ea typeface="HanWang WeiBeiMedium-Gb5" pitchFamily="2" charset="-120"/>
              </a:rPr>
              <a:t>16</a:t>
            </a:r>
            <a:r>
              <a:rPr lang="en-US" dirty="0" smtClean="0">
                <a:latin typeface="HanWang WeiBeiMedium-Gb5" pitchFamily="2" charset="-120"/>
                <a:ea typeface="HanWang WeiBeiMedium-Gb5" pitchFamily="2" charset="-120"/>
              </a:rPr>
              <a:t> </a:t>
            </a:r>
            <a:r>
              <a:rPr lang="zh-HK" altLang="en-US" dirty="0" smtClean="0">
                <a:latin typeface="HanWang WeiBeiMedium-Gb5" pitchFamily="2" charset="-120"/>
                <a:ea typeface="HanWang WeiBeiMedium-Gb5" pitchFamily="2" charset="-120"/>
              </a:rPr>
              <a:t>於是基甸將三百人分作三隊，把角和空瓶交在各人手裏（瓶內都藏著火把）， </a:t>
            </a:r>
          </a:p>
          <a:p>
            <a:r>
              <a:rPr lang="en-US" baseline="30000" dirty="0" smtClean="0"/>
              <a:t>16</a:t>
            </a:r>
            <a:r>
              <a:rPr lang="en-US" dirty="0" smtClean="0"/>
              <a:t> Dividing the three hundred men into three companies, he placed trumpets and empty jars in the hands of all of them, with torches inside.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29</a:t>
            </a:fld>
            <a:endParaRPr lang="es-E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067" y="275530"/>
            <a:ext cx="8231866" cy="2238994"/>
          </a:xfrm>
        </p:spPr>
        <p:txBody>
          <a:bodyPr/>
          <a:lstStyle/>
          <a:p>
            <a:r>
              <a:rPr lang="zh-TW" altLang="en-US" sz="4300" dirty="0">
                <a:latin typeface="HanWang WeiBeiMedium-Gb5" pitchFamily="2" charset="-120"/>
                <a:ea typeface="HanWang WeiBeiMedium-Gb5" pitchFamily="2" charset="-120"/>
              </a:rPr>
              <a:t>成也基甸，敗也基甸 </a:t>
            </a:r>
            <a:r>
              <a:rPr lang="en-US" altLang="zh-CN" sz="4300" dirty="0">
                <a:latin typeface="HanWang WeiBeiMedium-Gb5" pitchFamily="2" charset="-120"/>
                <a:ea typeface="HanWang WeiBeiMedium-Gb5" pitchFamily="2" charset="-120"/>
              </a:rPr>
              <a:t/>
            </a:r>
            <a:br>
              <a:rPr lang="en-US" altLang="zh-CN" sz="4300" dirty="0">
                <a:latin typeface="HanWang WeiBeiMedium-Gb5" pitchFamily="2" charset="-120"/>
                <a:ea typeface="HanWang WeiBeiMedium-Gb5" pitchFamily="2" charset="-120"/>
              </a:rPr>
            </a:br>
            <a:r>
              <a:rPr lang="en-US" altLang="zh-CN" sz="4300" b="1" dirty="0">
                <a:ea typeface="HanWang WeiBeiMedium-Gb5" pitchFamily="2" charset="-120"/>
              </a:rPr>
              <a:t>Gideon: The Reason for </a:t>
            </a:r>
            <a:r>
              <a:rPr lang="en-US" altLang="zh-CN" sz="4300" b="1" dirty="0" smtClean="0">
                <a:ea typeface="HanWang WeiBeiMedium-Gb5" pitchFamily="2" charset="-120"/>
              </a:rPr>
              <a:t>Success and Failure</a:t>
            </a:r>
            <a:endParaRPr lang="en-US" dirty="0"/>
          </a:p>
        </p:txBody>
      </p:sp>
      <p:sp>
        <p:nvSpPr>
          <p:cNvPr id="3" name="Content Placeholder 2"/>
          <p:cNvSpPr>
            <a:spLocks noGrp="1"/>
          </p:cNvSpPr>
          <p:nvPr>
            <p:ph idx="1"/>
          </p:nvPr>
        </p:nvSpPr>
        <p:spPr>
          <a:xfrm>
            <a:off x="456068" y="2514524"/>
            <a:ext cx="8459033" cy="3610971"/>
          </a:xfrm>
        </p:spPr>
        <p:txBody>
          <a:bodyPr/>
          <a:lstStyle/>
          <a:p>
            <a:pPr marL="609573" indent="-609573">
              <a:buFont typeface="+mj-lt"/>
              <a:buAutoNum type="arabicPeriod"/>
            </a:pPr>
            <a:r>
              <a:rPr lang="zh-TW" altLang="en-US" dirty="0" smtClean="0">
                <a:latin typeface="HanWang WeiBeiMedium-Gb5" pitchFamily="2" charset="-120"/>
                <a:ea typeface="HanWang WeiBeiMedium-Gb5" pitchFamily="2" charset="-120"/>
              </a:rPr>
              <a:t>由埋怨到平安 </a:t>
            </a:r>
            <a:r>
              <a:rPr lang="en-US" altLang="zh-TW" dirty="0" smtClean="0">
                <a:ea typeface="HanWang WeiBeiMedium-Gb5" pitchFamily="2" charset="-120"/>
              </a:rPr>
              <a:t>From Complaint to Peace</a:t>
            </a:r>
            <a:endParaRPr lang="en-US" dirty="0" smtClean="0">
              <a:ea typeface="HanWang WeiBeiMedium-Gb5" pitchFamily="2" charset="-120"/>
            </a:endParaRPr>
          </a:p>
          <a:p>
            <a:pPr marL="609573" indent="-609573">
              <a:buFont typeface="+mj-lt"/>
              <a:buAutoNum type="arabicPeriod"/>
            </a:pPr>
            <a:r>
              <a:rPr lang="zh-TW" altLang="en-US" dirty="0" smtClean="0">
                <a:latin typeface="HanWang WeiBeiMedium-Gb5" pitchFamily="2" charset="-120"/>
                <a:ea typeface="HanWang WeiBeiMedium-Gb5" pitchFamily="2" charset="-120"/>
              </a:rPr>
              <a:t>由恐懼到信靠 </a:t>
            </a:r>
            <a:r>
              <a:rPr lang="en-US" altLang="zh-TW" dirty="0" smtClean="0">
                <a:ea typeface="HanWang WeiBeiMedium-Gb5" pitchFamily="2" charset="-120"/>
              </a:rPr>
              <a:t>From Fear to Trust</a:t>
            </a:r>
            <a:endParaRPr lang="en-US" dirty="0" smtClean="0">
              <a:ea typeface="HanWang WeiBeiMedium-Gb5" pitchFamily="2" charset="-120"/>
            </a:endParaRPr>
          </a:p>
          <a:p>
            <a:pPr marL="609573" indent="-609573">
              <a:buFont typeface="+mj-lt"/>
              <a:buAutoNum type="arabicPeriod"/>
            </a:pPr>
            <a:r>
              <a:rPr lang="zh-TW" altLang="en-US" dirty="0" smtClean="0">
                <a:latin typeface="HanWang WeiBeiMedium-Gb5" pitchFamily="2" charset="-120"/>
                <a:ea typeface="HanWang WeiBeiMedium-Gb5" pitchFamily="2" charset="-120"/>
              </a:rPr>
              <a:t>由成功到自大</a:t>
            </a:r>
            <a:r>
              <a:rPr lang="en-US" altLang="zh-TW" dirty="0" smtClean="0">
                <a:latin typeface="HanWang WeiBeiMedium-Gb5" pitchFamily="2" charset="-120"/>
                <a:ea typeface="HanWang WeiBeiMedium-Gb5" pitchFamily="2" charset="-120"/>
              </a:rPr>
              <a:t> </a:t>
            </a:r>
            <a:r>
              <a:rPr lang="en-US" altLang="zh-TW" dirty="0" smtClean="0">
                <a:ea typeface="HanWang WeiBeiMedium-Gb5" pitchFamily="2" charset="-120"/>
              </a:rPr>
              <a:t>From Success to Egomaniac</a:t>
            </a:r>
            <a:endParaRPr lang="en-US" dirty="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3</a:t>
            </a:fld>
            <a:endParaRPr lang="es-ES"/>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84786" y="228332"/>
            <a:ext cx="5944607" cy="5897163"/>
          </a:xfrm>
        </p:spPr>
        <p:txBody>
          <a:bodyPr/>
          <a:lstStyle/>
          <a:p>
            <a:r>
              <a:rPr lang="en-US" dirty="0" smtClean="0"/>
              <a:t>Judges 7:20 </a:t>
            </a:r>
          </a:p>
          <a:p>
            <a:r>
              <a:rPr lang="en-US" baseline="30000" dirty="0" smtClean="0">
                <a:latin typeface="HanWang WeiBeiMedium-Gb5" pitchFamily="2" charset="-120"/>
                <a:ea typeface="HanWang WeiBeiMedium-Gb5" pitchFamily="2" charset="-120"/>
              </a:rPr>
              <a:t>20</a:t>
            </a:r>
            <a:r>
              <a:rPr lang="en-US" dirty="0" smtClean="0">
                <a:latin typeface="HanWang WeiBeiMedium-Gb5" pitchFamily="2" charset="-120"/>
                <a:ea typeface="HanWang WeiBeiMedium-Gb5" pitchFamily="2" charset="-120"/>
              </a:rPr>
              <a:t> </a:t>
            </a:r>
            <a:r>
              <a:rPr lang="zh-HK" altLang="en-US" dirty="0" smtClean="0">
                <a:latin typeface="HanWang WeiBeiMedium-Gb5" pitchFamily="2" charset="-120"/>
                <a:ea typeface="HanWang WeiBeiMedium-Gb5" pitchFamily="2" charset="-120"/>
              </a:rPr>
              <a:t>三隊的人就都吹角，打破瓶子，左手拿著火把，右手拿著角，喊叫說：「耶和華和基甸的刀！」 </a:t>
            </a:r>
          </a:p>
          <a:p>
            <a:r>
              <a:rPr lang="en-US" baseline="30000" dirty="0" smtClean="0"/>
              <a:t>20</a:t>
            </a:r>
            <a:r>
              <a:rPr lang="en-US" dirty="0" smtClean="0"/>
              <a:t> The three companies blew the trumpets and smashed the jars. Grasping the torches in their left hands and holding in their right hands the trumpets they were to blow, they shouted, “A sword for the </a:t>
            </a:r>
            <a:r>
              <a:rPr lang="en-US" cap="small" dirty="0" smtClean="0"/>
              <a:t>Lord</a:t>
            </a:r>
            <a:r>
              <a:rPr lang="en-US" dirty="0" smtClean="0"/>
              <a:t> and for Gideon!”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30</a:t>
            </a:fld>
            <a:endParaRPr lang="es-ES"/>
          </a:p>
        </p:txBody>
      </p:sp>
      <p:pic>
        <p:nvPicPr>
          <p:cNvPr id="1026" name="Picture 2" descr="Image result for gideon"/>
          <p:cNvPicPr>
            <a:picLocks noChangeAspect="1" noChangeArrowheads="1"/>
          </p:cNvPicPr>
          <p:nvPr/>
        </p:nvPicPr>
        <p:blipFill>
          <a:blip r:embed="rId2" cstate="print"/>
          <a:srcRect l="17405" r="4269"/>
          <a:stretch>
            <a:fillRect/>
          </a:stretch>
        </p:blipFill>
        <p:spPr bwMode="auto">
          <a:xfrm>
            <a:off x="315" y="1371383"/>
            <a:ext cx="2947275" cy="4038817"/>
          </a:xfrm>
          <a:prstGeom prst="rect">
            <a:avLst/>
          </a:prstGeom>
          <a:noFill/>
        </p:spPr>
      </p:pic>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Nahum 1:7</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7</a:t>
            </a:r>
            <a:r>
              <a:rPr lang="zh-TW" altLang="en-US" dirty="0" smtClean="0">
                <a:latin typeface="HanWang WeiBeiMedium-Gb5" pitchFamily="2" charset="-120"/>
                <a:ea typeface="HanWang WeiBeiMedium-Gb5" pitchFamily="2" charset="-120"/>
              </a:rPr>
              <a:t> 耶和華本為善， 在患難的日子為人的保障， 並且認得那些投靠他的人。 </a:t>
            </a:r>
          </a:p>
          <a:p>
            <a:r>
              <a:rPr lang="en-US" baseline="30000" dirty="0" smtClean="0"/>
              <a:t>7</a:t>
            </a:r>
            <a:r>
              <a:rPr lang="en-US" dirty="0" smtClean="0"/>
              <a:t> The </a:t>
            </a:r>
            <a:r>
              <a:rPr lang="en-US" cap="small" dirty="0" smtClean="0"/>
              <a:t>Lord</a:t>
            </a:r>
            <a:r>
              <a:rPr lang="en-US" dirty="0" smtClean="0"/>
              <a:t> is good, a refuge in times of trouble. He cares for those who trust in him,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31</a:t>
            </a:fld>
            <a:endParaRPr lang="es-E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altLang="zh-TW" dirty="0" smtClean="0">
                <a:solidFill>
                  <a:schemeClr val="tx1"/>
                </a:solidFill>
                <a:latin typeface="HanWang WeiBeiMedium-Gb5" pitchFamily="2" charset="-120"/>
                <a:ea typeface="HanWang WeiBeiMedium-Gb5" pitchFamily="2" charset="-120"/>
              </a:rPr>
              <a:t>3. </a:t>
            </a:r>
            <a:r>
              <a:rPr lang="zh-HK" altLang="en-US" dirty="0" smtClean="0">
                <a:solidFill>
                  <a:schemeClr val="tx1"/>
                </a:solidFill>
                <a:latin typeface="HanWang WeiBeiMedium-Gb5" pitchFamily="2" charset="-120"/>
                <a:ea typeface="HanWang WeiBeiMedium-Gb5" pitchFamily="2" charset="-120"/>
              </a:rPr>
              <a:t>由成功到自大 </a:t>
            </a:r>
            <a:r>
              <a:rPr lang="en-US" altLang="zh-HK" dirty="0" smtClean="0">
                <a:solidFill>
                  <a:schemeClr val="tx1"/>
                </a:solidFill>
                <a:ea typeface="HanWang WeiBeiMedium-Gb5" pitchFamily="2" charset="-120"/>
              </a:rPr>
              <a:t>8:22-35</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ea typeface="HanWang WeiBeiMedium-Gb5" pitchFamily="2" charset="-120"/>
              </a:rPr>
              <a:t> </a:t>
            </a:r>
            <a:r>
              <a:rPr lang="en-US" altLang="zh-TW" dirty="0" smtClean="0">
                <a:solidFill>
                  <a:schemeClr val="tx1"/>
                </a:solidFill>
                <a:ea typeface="HanWang WeiBeiMedium-Gb5" pitchFamily="2" charset="-120"/>
              </a:rPr>
              <a:t>From Success to Egomaniac </a:t>
            </a:r>
            <a:endParaRPr lang="en-US" dirty="0">
              <a:solidFill>
                <a:schemeClr val="tx1"/>
              </a:solidFill>
            </a:endParaRPr>
          </a:p>
        </p:txBody>
      </p:sp>
      <p:sp>
        <p:nvSpPr>
          <p:cNvPr id="5" name="Content Placeholder 4"/>
          <p:cNvSpPr>
            <a:spLocks noGrp="1"/>
          </p:cNvSpPr>
          <p:nvPr>
            <p:ph idx="1"/>
          </p:nvPr>
        </p:nvSpPr>
        <p:spPr>
          <a:xfrm>
            <a:off x="228900" y="1447635"/>
            <a:ext cx="8687933" cy="4526079"/>
          </a:xfrm>
        </p:spPr>
        <p:txBody>
          <a:bodyPr>
            <a:normAutofit lnSpcReduction="10000"/>
          </a:bodyPr>
          <a:lstStyle/>
          <a:p>
            <a:pPr marL="0" indent="0">
              <a:buNone/>
            </a:pPr>
            <a:r>
              <a:rPr lang="en-US" altLang="zh-TW" dirty="0" smtClean="0">
                <a:latin typeface="HanWang WeiBeiMedium-Gb5" pitchFamily="2" charset="-120"/>
                <a:ea typeface="HanWang WeiBeiMedium-Gb5" pitchFamily="2" charset="-120"/>
              </a:rPr>
              <a:t>Judges 8:22–23</a:t>
            </a:r>
            <a:r>
              <a:rPr lang="zh-TW" altLang="en-US" dirty="0" smtClean="0">
                <a:latin typeface="HanWang WeiBeiMedium-Gb5" pitchFamily="2" charset="-120"/>
                <a:ea typeface="HanWang WeiBeiMedium-Gb5" pitchFamily="2" charset="-120"/>
              </a:rPr>
              <a:t> </a:t>
            </a:r>
            <a:r>
              <a:rPr lang="en-US" altLang="zh-TW" baseline="30000" dirty="0" smtClean="0">
                <a:latin typeface="HanWang WeiBeiMedium-Gb5" pitchFamily="2" charset="-120"/>
                <a:ea typeface="HanWang WeiBeiMedium-Gb5" pitchFamily="2" charset="-120"/>
              </a:rPr>
              <a:t>22</a:t>
            </a:r>
            <a:r>
              <a:rPr lang="zh-TW" altLang="en-US" dirty="0" smtClean="0">
                <a:latin typeface="HanWang WeiBeiMedium-Gb5" pitchFamily="2" charset="-120"/>
                <a:ea typeface="HanWang WeiBeiMedium-Gb5" pitchFamily="2" charset="-120"/>
              </a:rPr>
              <a:t> 以色列人對基甸說：「你既救我們脫離米甸人的手，願你和你的兒孫管理我們。」 </a:t>
            </a:r>
            <a:r>
              <a:rPr lang="en-US" altLang="zh-TW" baseline="30000" dirty="0" smtClean="0">
                <a:latin typeface="HanWang WeiBeiMedium-Gb5" pitchFamily="2" charset="-120"/>
                <a:ea typeface="HanWang WeiBeiMedium-Gb5" pitchFamily="2" charset="-120"/>
              </a:rPr>
              <a:t>23</a:t>
            </a:r>
            <a:r>
              <a:rPr lang="zh-TW" altLang="en-US" dirty="0" smtClean="0">
                <a:latin typeface="HanWang WeiBeiMedium-Gb5" pitchFamily="2" charset="-120"/>
                <a:ea typeface="HanWang WeiBeiMedium-Gb5" pitchFamily="2" charset="-120"/>
              </a:rPr>
              <a:t> 基甸說：「我不管理你們，我的兒子也不管理你們，惟有耶和華管理你們。」 </a:t>
            </a:r>
          </a:p>
          <a:p>
            <a:pPr marL="0" indent="0">
              <a:buNone/>
            </a:pPr>
            <a:r>
              <a:rPr lang="en-US" baseline="30000" dirty="0" smtClean="0"/>
              <a:t>22</a:t>
            </a:r>
            <a:r>
              <a:rPr lang="en-US" dirty="0" smtClean="0"/>
              <a:t> The Israelites said to Gideon, “Rule over us—you, your son and your grandson—because you have saved us from the hand of </a:t>
            </a:r>
            <a:r>
              <a:rPr lang="en-US" dirty="0" err="1" smtClean="0"/>
              <a:t>Midian</a:t>
            </a:r>
            <a:r>
              <a:rPr lang="en-US" dirty="0" smtClean="0"/>
              <a:t>.” </a:t>
            </a:r>
            <a:r>
              <a:rPr lang="en-US" baseline="30000" dirty="0" smtClean="0"/>
              <a:t>23</a:t>
            </a:r>
            <a:r>
              <a:rPr lang="en-US" dirty="0" smtClean="0"/>
              <a:t> But Gideon told them, “I will not rule over you, nor will my son rule over you. The </a:t>
            </a:r>
            <a:r>
              <a:rPr lang="en-US" cap="small" dirty="0" smtClean="0"/>
              <a:t>Lord</a:t>
            </a:r>
            <a:r>
              <a:rPr lang="en-US" dirty="0" smtClean="0"/>
              <a:t> will rule over you.”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32</a:t>
            </a:fld>
            <a:endParaRPr lang="es-E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altLang="zh-TW" dirty="0" smtClean="0"/>
              <a:t>Judges 8:26</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26</a:t>
            </a:r>
            <a:r>
              <a:rPr lang="zh-TW" altLang="en-US" dirty="0" smtClean="0">
                <a:latin typeface="HanWang WeiBeiMedium-Gb5" pitchFamily="2" charset="-120"/>
                <a:ea typeface="HanWang WeiBeiMedium-Gb5" pitchFamily="2" charset="-120"/>
              </a:rPr>
              <a:t> 基甸所要出來的金耳環重一千七百舍客勒金子。此外還有米甸王所戴的月環、耳墜，和所穿的紫色衣服，並駱駝項上的金鍊子。 </a:t>
            </a:r>
          </a:p>
          <a:p>
            <a:r>
              <a:rPr lang="en-US" baseline="30000" dirty="0" smtClean="0"/>
              <a:t>26</a:t>
            </a:r>
            <a:r>
              <a:rPr lang="en-US" dirty="0" smtClean="0"/>
              <a:t> The weight of the gold rings he asked for came to seventeen hundred shekels, not counting the ornaments, the pendants and the purple garments worn by the kings of </a:t>
            </a:r>
            <a:r>
              <a:rPr lang="en-US" dirty="0" err="1" smtClean="0"/>
              <a:t>Midian</a:t>
            </a:r>
            <a:r>
              <a:rPr lang="en-US" dirty="0" smtClean="0"/>
              <a:t> or the chains that were on their camels’ necks.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33</a:t>
            </a:fld>
            <a:endParaRPr lang="es-ES"/>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8:27</a:t>
            </a:r>
            <a:r>
              <a:rPr lang="zh-TW" altLang="en-US" dirty="0" smtClean="0"/>
              <a:t> </a:t>
            </a:r>
            <a:r>
              <a:rPr lang="en-US" altLang="zh-TW" dirty="0" smtClean="0"/>
              <a:t> </a:t>
            </a:r>
          </a:p>
          <a:p>
            <a:r>
              <a:rPr lang="en-US" altLang="zh-TW" baseline="30000" dirty="0" smtClean="0">
                <a:latin typeface="HanWang WeiBeiMedium-Gb5" pitchFamily="2" charset="-120"/>
                <a:ea typeface="HanWang WeiBeiMedium-Gb5" pitchFamily="2" charset="-120"/>
              </a:rPr>
              <a:t>27</a:t>
            </a:r>
            <a:r>
              <a:rPr lang="zh-TW" altLang="en-US" dirty="0" smtClean="0">
                <a:latin typeface="HanWang WeiBeiMedium-Gb5" pitchFamily="2" charset="-120"/>
                <a:ea typeface="HanWang WeiBeiMedium-Gb5" pitchFamily="2" charset="-120"/>
              </a:rPr>
              <a:t> 基甸以此製造了一個以弗得，設立在本城俄弗拉。後來以色列人拜那以弗得行了邪淫；這就作了基甸和他全家的網羅。 </a:t>
            </a:r>
          </a:p>
          <a:p>
            <a:r>
              <a:rPr lang="en-US" baseline="30000" dirty="0" smtClean="0"/>
              <a:t>27</a:t>
            </a:r>
            <a:r>
              <a:rPr lang="en-US" dirty="0" smtClean="0"/>
              <a:t> Gideon made the gold into an ephod, which he placed in </a:t>
            </a:r>
            <a:r>
              <a:rPr lang="en-US" dirty="0" err="1" smtClean="0"/>
              <a:t>Ophrah</a:t>
            </a:r>
            <a:r>
              <a:rPr lang="en-US" dirty="0" smtClean="0"/>
              <a:t>, his town. All Israel prostituted themselves by worshiping it there, and it became a snare to Gideon and his family.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34</a:t>
            </a:fld>
            <a:endParaRPr lang="es-ES"/>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8:30–31</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30</a:t>
            </a:r>
            <a:r>
              <a:rPr lang="zh-TW" altLang="en-US" dirty="0" smtClean="0">
                <a:latin typeface="HanWang WeiBeiMedium-Gb5" pitchFamily="2" charset="-120"/>
                <a:ea typeface="HanWang WeiBeiMedium-Gb5" pitchFamily="2" charset="-120"/>
              </a:rPr>
              <a:t> 基甸有七十個親生的兒子，因為他有許多的妻。</a:t>
            </a:r>
            <a:r>
              <a:rPr lang="en-US" altLang="zh-TW" baseline="30000" dirty="0" smtClean="0">
                <a:latin typeface="HanWang WeiBeiMedium-Gb5" pitchFamily="2" charset="-120"/>
                <a:ea typeface="HanWang WeiBeiMedium-Gb5" pitchFamily="2" charset="-120"/>
              </a:rPr>
              <a:t>31</a:t>
            </a:r>
            <a:r>
              <a:rPr lang="zh-TW" altLang="en-US" dirty="0" smtClean="0">
                <a:latin typeface="HanWang WeiBeiMedium-Gb5" pitchFamily="2" charset="-120"/>
                <a:ea typeface="HanWang WeiBeiMedium-Gb5" pitchFamily="2" charset="-120"/>
              </a:rPr>
              <a:t> 他的妾住在示劍，也給他生了一個兒子。基甸與他起名叫亞比米勒。 </a:t>
            </a:r>
          </a:p>
          <a:p>
            <a:r>
              <a:rPr lang="en-US" baseline="30000" dirty="0" smtClean="0"/>
              <a:t>30</a:t>
            </a:r>
            <a:r>
              <a:rPr lang="en-US" dirty="0" smtClean="0"/>
              <a:t> He had seventy sons of his own, for he had many wives. </a:t>
            </a:r>
            <a:r>
              <a:rPr lang="en-US" baseline="30000" dirty="0" smtClean="0"/>
              <a:t>31</a:t>
            </a:r>
            <a:r>
              <a:rPr lang="en-US" dirty="0" smtClean="0"/>
              <a:t> His concubine, who lived in </a:t>
            </a:r>
            <a:r>
              <a:rPr lang="en-US" dirty="0" err="1" smtClean="0"/>
              <a:t>Shechem</a:t>
            </a:r>
            <a:r>
              <a:rPr lang="en-US" dirty="0" smtClean="0"/>
              <a:t>, also bore him a son, whom he named </a:t>
            </a:r>
            <a:r>
              <a:rPr lang="en-US" dirty="0" err="1" smtClean="0"/>
              <a:t>Abimelek</a:t>
            </a:r>
            <a:r>
              <a:rPr lang="en-US" dirty="0" smtClean="0"/>
              <a: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35</a:t>
            </a:fld>
            <a:endParaRPr lang="es-ES"/>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spcBef>
                <a:spcPts val="0"/>
              </a:spcBef>
            </a:pPr>
            <a:r>
              <a:rPr lang="zh-HK" altLang="en-US" sz="12800" dirty="0" smtClean="0">
                <a:latin typeface="HanWang WeiBeiMedium-Gb5" pitchFamily="2" charset="-120"/>
                <a:ea typeface="HanWang WeiBeiMedium-Gb5" pitchFamily="2" charset="-120"/>
              </a:rPr>
              <a:t>自</a:t>
            </a:r>
            <a:endParaRPr lang="en-US" altLang="zh-HK" sz="12800" dirty="0" smtClean="0">
              <a:latin typeface="HanWang WeiBeiMedium-Gb5" pitchFamily="2" charset="-120"/>
              <a:ea typeface="HanWang WeiBeiMedium-Gb5" pitchFamily="2" charset="-120"/>
            </a:endParaRPr>
          </a:p>
          <a:p>
            <a:pPr algn="ctr">
              <a:spcBef>
                <a:spcPts val="0"/>
              </a:spcBef>
            </a:pPr>
            <a:r>
              <a:rPr lang="zh-HK" altLang="en-US" sz="12800" dirty="0" smtClean="0">
                <a:latin typeface="HanWang WeiBeiMedium-Gb5" pitchFamily="2" charset="-120"/>
                <a:ea typeface="HanWang WeiBeiMedium-Gb5" pitchFamily="2" charset="-120"/>
              </a:rPr>
              <a:t>大</a:t>
            </a:r>
            <a:endParaRPr lang="en-US" sz="12800" dirty="0">
              <a:latin typeface="HanWang WeiBeiMedium-Gb5" pitchFamily="2" charset="-120"/>
              <a:ea typeface="HanWang WeiBeiMedium-Gb5" pitchFamily="2" charset="-120"/>
            </a:endParaRPr>
          </a:p>
        </p:txBody>
      </p:sp>
      <p:sp>
        <p:nvSpPr>
          <p:cNvPr id="3" name="Slide Number Placeholder 2"/>
          <p:cNvSpPr>
            <a:spLocks noGrp="1"/>
          </p:cNvSpPr>
          <p:nvPr>
            <p:ph type="sldNum" sz="quarter" idx="12"/>
          </p:nvPr>
        </p:nvSpPr>
        <p:spPr/>
        <p:txBody>
          <a:bodyPr/>
          <a:lstStyle/>
          <a:p>
            <a:fld id="{9918810B-06D7-4E30-B019-6880925171F1}" type="slidenum">
              <a:rPr lang="es-ES" smtClean="0"/>
              <a:pPr/>
              <a:t>36</a:t>
            </a:fld>
            <a:endParaRPr lang="es-ES"/>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spcBef>
                <a:spcPts val="0"/>
              </a:spcBef>
            </a:pPr>
            <a:r>
              <a:rPr lang="zh-HK" altLang="en-US" sz="12800" dirty="0" smtClean="0">
                <a:latin typeface="HanWang WeiBeiMedium-Gb5" pitchFamily="2" charset="-120"/>
                <a:ea typeface="HanWang WeiBeiMedium-Gb5" pitchFamily="2" charset="-120"/>
              </a:rPr>
              <a:t>自</a:t>
            </a:r>
            <a:endParaRPr lang="en-US" altLang="zh-HK" sz="12800" dirty="0" smtClean="0">
              <a:latin typeface="HanWang WeiBeiMedium-Gb5" pitchFamily="2" charset="-120"/>
              <a:ea typeface="HanWang WeiBeiMedium-Gb5" pitchFamily="2" charset="-120"/>
            </a:endParaRPr>
          </a:p>
          <a:p>
            <a:pPr algn="ctr">
              <a:spcBef>
                <a:spcPts val="0"/>
              </a:spcBef>
            </a:pPr>
            <a:r>
              <a:rPr lang="zh-HK" altLang="en-US" sz="12800" dirty="0" smtClean="0">
                <a:latin typeface="HanWang WeiBeiMedium-Gb5" pitchFamily="2" charset="-120"/>
                <a:ea typeface="HanWang WeiBeiMedium-Gb5" pitchFamily="2" charset="-120"/>
              </a:rPr>
              <a:t>犬</a:t>
            </a:r>
            <a:endParaRPr lang="en-US" sz="12800" dirty="0">
              <a:latin typeface="HanWang WeiBeiMedium-Gb5" pitchFamily="2" charset="-120"/>
              <a:ea typeface="HanWang WeiBeiMedium-Gb5" pitchFamily="2" charset="-120"/>
            </a:endParaRPr>
          </a:p>
        </p:txBody>
      </p:sp>
      <p:sp>
        <p:nvSpPr>
          <p:cNvPr id="3" name="Slide Number Placeholder 2"/>
          <p:cNvSpPr>
            <a:spLocks noGrp="1"/>
          </p:cNvSpPr>
          <p:nvPr>
            <p:ph type="sldNum" sz="quarter" idx="12"/>
          </p:nvPr>
        </p:nvSpPr>
        <p:spPr/>
        <p:txBody>
          <a:bodyPr/>
          <a:lstStyle/>
          <a:p>
            <a:fld id="{9918810B-06D7-4E30-B019-6880925171F1}" type="slidenum">
              <a:rPr lang="es-ES" smtClean="0"/>
              <a:pPr/>
              <a:t>37</a:t>
            </a:fld>
            <a:endParaRPr lang="es-ES"/>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8:27</a:t>
            </a:r>
            <a:r>
              <a:rPr lang="zh-TW" altLang="en-US" dirty="0" smtClean="0"/>
              <a:t> </a:t>
            </a:r>
            <a:r>
              <a:rPr lang="en-US" altLang="zh-TW" dirty="0" smtClean="0"/>
              <a:t> </a:t>
            </a:r>
          </a:p>
          <a:p>
            <a:r>
              <a:rPr lang="en-US" altLang="zh-TW" baseline="30000" dirty="0" smtClean="0">
                <a:latin typeface="HanWang WeiBeiMedium-Gb5" pitchFamily="2" charset="-120"/>
                <a:ea typeface="HanWang WeiBeiMedium-Gb5" pitchFamily="2" charset="-120"/>
              </a:rPr>
              <a:t>27</a:t>
            </a:r>
            <a:r>
              <a:rPr lang="zh-TW" altLang="en-US" dirty="0" smtClean="0">
                <a:latin typeface="HanWang WeiBeiMedium-Gb5" pitchFamily="2" charset="-120"/>
                <a:ea typeface="HanWang WeiBeiMedium-Gb5" pitchFamily="2" charset="-120"/>
              </a:rPr>
              <a:t> 基甸以此製造了一個以弗得，設立在本城俄弗拉。後來</a:t>
            </a:r>
            <a:r>
              <a:rPr lang="zh-TW" altLang="en-US" dirty="0" smtClean="0">
                <a:solidFill>
                  <a:srgbClr val="FFFF00"/>
                </a:solidFill>
                <a:latin typeface="HanWang WeiBeiMedium-Gb5" pitchFamily="2" charset="-120"/>
                <a:ea typeface="HanWang WeiBeiMedium-Gb5" pitchFamily="2" charset="-120"/>
              </a:rPr>
              <a:t>以色列人拜那以弗得行了邪淫；這就作了基甸和他全家的網羅</a:t>
            </a:r>
            <a:r>
              <a:rPr lang="zh-TW" altLang="en-US" dirty="0" smtClean="0">
                <a:latin typeface="HanWang WeiBeiMedium-Gb5" pitchFamily="2" charset="-120"/>
                <a:ea typeface="HanWang WeiBeiMedium-Gb5" pitchFamily="2" charset="-120"/>
              </a:rPr>
              <a:t>。 </a:t>
            </a:r>
          </a:p>
          <a:p>
            <a:r>
              <a:rPr lang="en-US" baseline="30000" dirty="0" smtClean="0"/>
              <a:t>27</a:t>
            </a:r>
            <a:r>
              <a:rPr lang="en-US" dirty="0" smtClean="0"/>
              <a:t> Gideon made the gold into an ephod, which he placed in </a:t>
            </a:r>
            <a:r>
              <a:rPr lang="en-US" dirty="0" err="1" smtClean="0"/>
              <a:t>Ophrah</a:t>
            </a:r>
            <a:r>
              <a:rPr lang="en-US" dirty="0" smtClean="0"/>
              <a:t>, his town. </a:t>
            </a:r>
            <a:r>
              <a:rPr lang="en-US" dirty="0" smtClean="0">
                <a:solidFill>
                  <a:srgbClr val="FFFF00"/>
                </a:solidFill>
              </a:rPr>
              <a:t>All Israel prostituted themselves by worshiping it there, and it became a snare to Gideon and his family</a:t>
            </a:r>
            <a:r>
              <a:rPr lang="en-US" dirty="0" smtClean="0"/>
              <a: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38</a:t>
            </a:fld>
            <a:endParaRPr lang="es-E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rPr>
              <a:t>1. </a:t>
            </a:r>
            <a:r>
              <a:rPr lang="zh-TW" altLang="en-US" dirty="0" smtClean="0">
                <a:solidFill>
                  <a:schemeClr val="tx1"/>
                </a:solidFill>
                <a:latin typeface="HanWang WeiBeiMedium-Gb5" pitchFamily="2" charset="-120"/>
                <a:ea typeface="HanWang WeiBeiMedium-Gb5" pitchFamily="2" charset="-120"/>
              </a:rPr>
              <a:t>由埋怨到平安 </a:t>
            </a:r>
            <a:r>
              <a:rPr lang="en-US" altLang="zh-TW" dirty="0" smtClean="0">
                <a:solidFill>
                  <a:schemeClr val="tx1"/>
                </a:solidFill>
                <a:ea typeface="HanWang WeiBeiMedium-Gb5" pitchFamily="2" charset="-120"/>
              </a:rPr>
              <a:t>(6:1-32)</a:t>
            </a:r>
            <a:r>
              <a:rPr lang="en-US" dirty="0" smtClean="0">
                <a:solidFill>
                  <a:schemeClr val="tx1"/>
                </a:solidFill>
              </a:rPr>
              <a:t/>
            </a:r>
            <a:br>
              <a:rPr lang="en-US" dirty="0" smtClean="0">
                <a:solidFill>
                  <a:schemeClr val="tx1"/>
                </a:solidFill>
              </a:rPr>
            </a:br>
            <a:r>
              <a:rPr lang="en-US" dirty="0" smtClean="0">
                <a:solidFill>
                  <a:schemeClr val="tx1"/>
                </a:solidFill>
              </a:rPr>
              <a:t>From Complaint to Peace</a:t>
            </a:r>
            <a:endParaRPr lang="en-US" dirty="0">
              <a:solidFill>
                <a:schemeClr val="tx1"/>
              </a:solidFill>
            </a:endParaRPr>
          </a:p>
        </p:txBody>
      </p:sp>
      <p:sp>
        <p:nvSpPr>
          <p:cNvPr id="3" name="Content Placeholder 2"/>
          <p:cNvSpPr>
            <a:spLocks noGrp="1"/>
          </p:cNvSpPr>
          <p:nvPr>
            <p:ph idx="1"/>
          </p:nvPr>
        </p:nvSpPr>
        <p:spPr>
          <a:xfrm>
            <a:off x="456067" y="1447635"/>
            <a:ext cx="8231866" cy="4526079"/>
          </a:xfrm>
        </p:spPr>
        <p:txBody>
          <a:bodyPr>
            <a:normAutofit fontScale="92500"/>
          </a:bodyPr>
          <a:lstStyle/>
          <a:p>
            <a:pPr marL="0" indent="0">
              <a:buNone/>
            </a:pPr>
            <a:r>
              <a:rPr lang="en-US" altLang="zh-TW" dirty="0" smtClean="0"/>
              <a:t>Judges 6:12–13 </a:t>
            </a:r>
            <a:r>
              <a:rPr lang="en-US" altLang="zh-TW" baseline="30000" dirty="0" smtClean="0">
                <a:latin typeface="HanWang WeiBeiMedium-Gb5" pitchFamily="2" charset="-120"/>
                <a:ea typeface="HanWang WeiBeiMedium-Gb5" pitchFamily="2" charset="-120"/>
              </a:rPr>
              <a:t>12</a:t>
            </a:r>
            <a:r>
              <a:rPr lang="zh-TW" altLang="en-US" dirty="0" smtClean="0">
                <a:latin typeface="HanWang WeiBeiMedium-Gb5" pitchFamily="2" charset="-120"/>
                <a:ea typeface="HanWang WeiBeiMedium-Gb5" pitchFamily="2" charset="-120"/>
              </a:rPr>
              <a:t> 耶和華的使者向</a:t>
            </a:r>
            <a:r>
              <a:rPr lang="zh-TW" altLang="en-US" u="sng" dirty="0" smtClean="0">
                <a:latin typeface="HanWang WeiBeiMedium-Gb5" pitchFamily="2" charset="-120"/>
                <a:ea typeface="HanWang WeiBeiMedium-Gb5" pitchFamily="2" charset="-120"/>
              </a:rPr>
              <a:t>基甸</a:t>
            </a:r>
            <a:r>
              <a:rPr lang="zh-TW" altLang="en-US" dirty="0" smtClean="0">
                <a:latin typeface="HanWang WeiBeiMedium-Gb5" pitchFamily="2" charset="-120"/>
                <a:ea typeface="HanWang WeiBeiMedium-Gb5" pitchFamily="2" charset="-120"/>
              </a:rPr>
              <a:t>顯現，對他說：「大能的勇士啊，耶和華與你同在。」</a:t>
            </a:r>
            <a:r>
              <a:rPr lang="en-US" altLang="zh-TW" baseline="30000" dirty="0" smtClean="0">
                <a:latin typeface="HanWang WeiBeiMedium-Gb5" pitchFamily="2" charset="-120"/>
                <a:ea typeface="HanWang WeiBeiMedium-Gb5" pitchFamily="2" charset="-120"/>
              </a:rPr>
              <a:t>13</a:t>
            </a:r>
            <a:r>
              <a:rPr lang="zh-TW" altLang="en-US" dirty="0" smtClean="0">
                <a:latin typeface="HanWang WeiBeiMedium-Gb5" pitchFamily="2" charset="-120"/>
                <a:ea typeface="HanWang WeiBeiMedium-Gb5" pitchFamily="2" charset="-120"/>
              </a:rPr>
              <a:t> </a:t>
            </a:r>
            <a:r>
              <a:rPr lang="zh-TW" altLang="en-US" u="sng" dirty="0" smtClean="0">
                <a:latin typeface="HanWang WeiBeiMedium-Gb5" pitchFamily="2" charset="-120"/>
                <a:ea typeface="HanWang WeiBeiMedium-Gb5" pitchFamily="2" charset="-120"/>
              </a:rPr>
              <a:t>基甸</a:t>
            </a:r>
            <a:r>
              <a:rPr lang="zh-TW" altLang="en-US" dirty="0" smtClean="0">
                <a:latin typeface="HanWang WeiBeiMedium-Gb5" pitchFamily="2" charset="-120"/>
                <a:ea typeface="HanWang WeiBeiMedium-Gb5" pitchFamily="2" charset="-120"/>
              </a:rPr>
              <a:t>回答他，說：「唉，我的主，如果耶和華與我們同在，我們怎會遭遇這一切事呢？</a:t>
            </a:r>
            <a:r>
              <a:rPr lang="en-US" altLang="zh-TW" dirty="0" smtClean="0"/>
              <a:t>… (CNVT) </a:t>
            </a:r>
          </a:p>
          <a:p>
            <a:pPr marL="0" indent="0">
              <a:buNone/>
            </a:pPr>
            <a:r>
              <a:rPr lang="en-US" baseline="30000" dirty="0" smtClean="0"/>
              <a:t>12</a:t>
            </a:r>
            <a:r>
              <a:rPr lang="en-US" dirty="0" smtClean="0"/>
              <a:t> When the angel of the </a:t>
            </a:r>
            <a:r>
              <a:rPr lang="en-US" cap="small" dirty="0" smtClean="0"/>
              <a:t>Lord</a:t>
            </a:r>
            <a:r>
              <a:rPr lang="en-US" dirty="0" smtClean="0"/>
              <a:t> appeared to Gideon, he said, “The </a:t>
            </a:r>
            <a:r>
              <a:rPr lang="en-US" cap="small" dirty="0" smtClean="0"/>
              <a:t>Lord</a:t>
            </a:r>
            <a:r>
              <a:rPr lang="en-US" dirty="0" smtClean="0"/>
              <a:t> is with you, mighty warrior.” </a:t>
            </a:r>
            <a:r>
              <a:rPr lang="en-US" baseline="30000" dirty="0" smtClean="0"/>
              <a:t>13</a:t>
            </a:r>
            <a:r>
              <a:rPr lang="en-US" dirty="0" smtClean="0"/>
              <a:t> “Pardon me, my lord,” Gideon replied, “but if the </a:t>
            </a:r>
            <a:r>
              <a:rPr lang="en-US" cap="small" dirty="0" smtClean="0"/>
              <a:t>Lord</a:t>
            </a:r>
            <a:r>
              <a:rPr lang="en-US" dirty="0" smtClean="0"/>
              <a:t> is with us, why has all this happened to us? …</a:t>
            </a:r>
          </a:p>
          <a:p>
            <a:endParaRPr lang="zh-TW" altLang="en-US" dirty="0" smtClean="0"/>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4</a:t>
            </a:fld>
            <a:endParaRPr lang="es-E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Judges 6:2 </a:t>
            </a:r>
          </a:p>
          <a:p>
            <a:r>
              <a:rPr lang="en-US" baseline="30000" dirty="0" smtClean="0">
                <a:latin typeface="HanWang WeiBeiMedium-Gb5" pitchFamily="2" charset="-120"/>
                <a:ea typeface="HanWang WeiBeiMedium-Gb5" pitchFamily="2" charset="-120"/>
              </a:rPr>
              <a:t>2</a:t>
            </a:r>
            <a:r>
              <a:rPr lang="en-US" dirty="0" smtClean="0">
                <a:latin typeface="HanWang WeiBeiMedium-Gb5" pitchFamily="2" charset="-120"/>
                <a:ea typeface="HanWang WeiBeiMedium-Gb5" pitchFamily="2" charset="-120"/>
              </a:rPr>
              <a:t> </a:t>
            </a:r>
            <a:r>
              <a:rPr lang="zh-HK" altLang="en-US" dirty="0" smtClean="0">
                <a:latin typeface="HanWang WeiBeiMedium-Gb5" pitchFamily="2" charset="-120"/>
                <a:ea typeface="HanWang WeiBeiMedium-Gb5" pitchFamily="2" charset="-120"/>
              </a:rPr>
              <a:t>米甸人壓制以色列人；以色列人因為米甸人，就在山中挖穴、挖洞、建造營寨。 </a:t>
            </a:r>
          </a:p>
          <a:p>
            <a:r>
              <a:rPr lang="en-US" baseline="30000" dirty="0" smtClean="0"/>
              <a:t>2</a:t>
            </a:r>
            <a:r>
              <a:rPr lang="en-US" dirty="0" smtClean="0"/>
              <a:t> Because the power of </a:t>
            </a:r>
            <a:r>
              <a:rPr lang="en-US" dirty="0" err="1" smtClean="0"/>
              <a:t>Midian</a:t>
            </a:r>
            <a:r>
              <a:rPr lang="en-US" dirty="0" smtClean="0"/>
              <a:t> was so oppressive, the Israelites prepared shelters for themselves in mountain clefts, caves and strongholds. </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5</a:t>
            </a:fld>
            <a:endParaRPr lang="es-E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900" y="75920"/>
            <a:ext cx="8686200" cy="5897163"/>
          </a:xfrm>
        </p:spPr>
        <p:txBody>
          <a:bodyPr>
            <a:normAutofit fontScale="92500"/>
          </a:bodyPr>
          <a:lstStyle/>
          <a:p>
            <a:r>
              <a:rPr lang="en-US" altLang="zh-TW" sz="3000" dirty="0" smtClean="0"/>
              <a:t>Judges 6:3–5</a:t>
            </a:r>
            <a:r>
              <a:rPr lang="zh-TW" altLang="en-US" sz="3000" dirty="0" smtClean="0"/>
              <a:t> </a:t>
            </a:r>
            <a:r>
              <a:rPr lang="en-US" altLang="zh-TW" sz="3000" baseline="30000" dirty="0" smtClean="0">
                <a:latin typeface="HanWang WeiBeiMedium-Gb5" pitchFamily="2" charset="-120"/>
                <a:ea typeface="HanWang WeiBeiMedium-Gb5" pitchFamily="2" charset="-120"/>
              </a:rPr>
              <a:t>3</a:t>
            </a:r>
            <a:r>
              <a:rPr lang="zh-TW" altLang="en-US" sz="3000" dirty="0" smtClean="0">
                <a:latin typeface="HanWang WeiBeiMedium-Gb5" pitchFamily="2" charset="-120"/>
                <a:ea typeface="HanWang WeiBeiMedium-Gb5" pitchFamily="2" charset="-120"/>
              </a:rPr>
              <a:t> 以色列人每逢撒種之後，米甸人、亞瑪力人，和東方人都上來攻打他們，</a:t>
            </a:r>
            <a:r>
              <a:rPr lang="en-US" altLang="zh-TW" sz="3000" baseline="30000" dirty="0" smtClean="0">
                <a:latin typeface="HanWang WeiBeiMedium-Gb5" pitchFamily="2" charset="-120"/>
                <a:ea typeface="HanWang WeiBeiMedium-Gb5" pitchFamily="2" charset="-120"/>
              </a:rPr>
              <a:t>4</a:t>
            </a:r>
            <a:r>
              <a:rPr lang="zh-TW" altLang="en-US" sz="3000" dirty="0" smtClean="0">
                <a:latin typeface="HanWang WeiBeiMedium-Gb5" pitchFamily="2" charset="-120"/>
                <a:ea typeface="HanWang WeiBeiMedium-Gb5" pitchFamily="2" charset="-120"/>
              </a:rPr>
              <a:t> 對著他們安營，毀壞土產，直到迦薩，沒有給以色列人留下食物，牛、羊、驢也沒有留下；</a:t>
            </a:r>
            <a:r>
              <a:rPr lang="en-US" altLang="zh-TW" sz="3000" baseline="30000" dirty="0" smtClean="0">
                <a:latin typeface="HanWang WeiBeiMedium-Gb5" pitchFamily="2" charset="-120"/>
                <a:ea typeface="HanWang WeiBeiMedium-Gb5" pitchFamily="2" charset="-120"/>
              </a:rPr>
              <a:t>5</a:t>
            </a:r>
            <a:r>
              <a:rPr lang="zh-TW" altLang="en-US" sz="3000" dirty="0" smtClean="0">
                <a:latin typeface="HanWang WeiBeiMedium-Gb5" pitchFamily="2" charset="-120"/>
                <a:ea typeface="HanWang WeiBeiMedium-Gb5" pitchFamily="2" charset="-120"/>
              </a:rPr>
              <a:t> 因為那些人帶著牲畜帳棚來，像蝗蟲那樣多，人和駱駝無數，都進入國內，毀壞全地。 </a:t>
            </a:r>
          </a:p>
          <a:p>
            <a:r>
              <a:rPr lang="en-US" sz="3000" baseline="30000" dirty="0" smtClean="0">
                <a:latin typeface="Arial Narrow" pitchFamily="34" charset="0"/>
              </a:rPr>
              <a:t>3</a:t>
            </a:r>
            <a:r>
              <a:rPr lang="en-US" sz="3000" dirty="0" smtClean="0">
                <a:latin typeface="Arial Narrow" pitchFamily="34" charset="0"/>
              </a:rPr>
              <a:t> Whenever the Israelites planted their crops, the </a:t>
            </a:r>
            <a:r>
              <a:rPr lang="en-US" sz="3000" dirty="0" err="1" smtClean="0">
                <a:latin typeface="Arial Narrow" pitchFamily="34" charset="0"/>
              </a:rPr>
              <a:t>Midianites</a:t>
            </a:r>
            <a:r>
              <a:rPr lang="en-US" sz="3000" dirty="0" smtClean="0">
                <a:latin typeface="Arial Narrow" pitchFamily="34" charset="0"/>
              </a:rPr>
              <a:t>, </a:t>
            </a:r>
            <a:r>
              <a:rPr lang="en-US" sz="3000" dirty="0" err="1" smtClean="0">
                <a:latin typeface="Arial Narrow" pitchFamily="34" charset="0"/>
              </a:rPr>
              <a:t>Amalekites</a:t>
            </a:r>
            <a:r>
              <a:rPr lang="en-US" sz="3000" dirty="0" smtClean="0">
                <a:latin typeface="Arial Narrow" pitchFamily="34" charset="0"/>
              </a:rPr>
              <a:t> and other eastern peoples invaded the country. </a:t>
            </a:r>
            <a:r>
              <a:rPr lang="en-US" sz="3000" baseline="30000" dirty="0" smtClean="0">
                <a:latin typeface="Arial Narrow" pitchFamily="34" charset="0"/>
              </a:rPr>
              <a:t>4</a:t>
            </a:r>
            <a:r>
              <a:rPr lang="en-US" sz="3000" dirty="0" smtClean="0">
                <a:latin typeface="Arial Narrow" pitchFamily="34" charset="0"/>
              </a:rPr>
              <a:t> They camped on the land and ruined the crops all the way to Gaza and did not spare a living thing for Israel, neither sheep nor cattle nor donkeys. </a:t>
            </a:r>
            <a:r>
              <a:rPr lang="en-US" sz="3000" baseline="30000" dirty="0" smtClean="0">
                <a:latin typeface="Arial Narrow" pitchFamily="34" charset="0"/>
              </a:rPr>
              <a:t>5</a:t>
            </a:r>
            <a:r>
              <a:rPr lang="en-US" sz="3000" dirty="0" smtClean="0">
                <a:latin typeface="Arial Narrow" pitchFamily="34" charset="0"/>
              </a:rPr>
              <a:t> They came up with their livestock and their tents like swarms of locusts. It was impossible to count them or their camels; they invaded the land to ravage it.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6</a:t>
            </a:fld>
            <a:endParaRPr lang="es-E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altLang="zh-TW" dirty="0" smtClean="0"/>
              <a:t>Judges 6:11</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11</a:t>
            </a:r>
            <a:r>
              <a:rPr lang="zh-TW" altLang="en-US" dirty="0" smtClean="0">
                <a:latin typeface="HanWang WeiBeiMedium-Gb5" pitchFamily="2" charset="-120"/>
                <a:ea typeface="HanWang WeiBeiMedium-Gb5" pitchFamily="2" charset="-120"/>
              </a:rPr>
              <a:t> 耶和華的使者到了俄弗拉，坐在亞比以謝族人約阿施的橡樹下。約阿施的兒子</a:t>
            </a:r>
            <a:r>
              <a:rPr lang="zh-TW" altLang="en-US" dirty="0" smtClean="0">
                <a:solidFill>
                  <a:srgbClr val="FFFF00"/>
                </a:solidFill>
                <a:latin typeface="HanWang WeiBeiMedium-Gb5" pitchFamily="2" charset="-120"/>
                <a:ea typeface="HanWang WeiBeiMedium-Gb5" pitchFamily="2" charset="-120"/>
              </a:rPr>
              <a:t>基甸正在酒醡那裏打麥子，為要防備米甸人。 </a:t>
            </a:r>
          </a:p>
          <a:p>
            <a:r>
              <a:rPr lang="en-US" baseline="30000" dirty="0" smtClean="0"/>
              <a:t>11</a:t>
            </a:r>
            <a:r>
              <a:rPr lang="en-US" dirty="0" smtClean="0"/>
              <a:t> The angel of the </a:t>
            </a:r>
            <a:r>
              <a:rPr lang="en-US" cap="small" dirty="0" smtClean="0"/>
              <a:t>Lord</a:t>
            </a:r>
            <a:r>
              <a:rPr lang="en-US" dirty="0" smtClean="0"/>
              <a:t> came and sat down under the oak in </a:t>
            </a:r>
            <a:r>
              <a:rPr lang="en-US" dirty="0" err="1" smtClean="0"/>
              <a:t>Ophrah</a:t>
            </a:r>
            <a:r>
              <a:rPr lang="en-US" dirty="0" smtClean="0"/>
              <a:t> that belonged to </a:t>
            </a:r>
            <a:r>
              <a:rPr lang="en-US" dirty="0" err="1" smtClean="0"/>
              <a:t>Joash</a:t>
            </a:r>
            <a:r>
              <a:rPr lang="en-US" dirty="0" smtClean="0"/>
              <a:t> the </a:t>
            </a:r>
            <a:r>
              <a:rPr lang="en-US" dirty="0" err="1" smtClean="0"/>
              <a:t>Abiezrite</a:t>
            </a:r>
            <a:r>
              <a:rPr lang="en-US" dirty="0" smtClean="0"/>
              <a:t>, where his son </a:t>
            </a:r>
            <a:r>
              <a:rPr lang="en-US" dirty="0" smtClean="0">
                <a:solidFill>
                  <a:srgbClr val="FFFF00"/>
                </a:solidFill>
              </a:rPr>
              <a:t>Gideon was threshing wheat in a winepress to keep it from the </a:t>
            </a:r>
            <a:r>
              <a:rPr lang="en-US" dirty="0" err="1" smtClean="0">
                <a:solidFill>
                  <a:srgbClr val="FFFF00"/>
                </a:solidFill>
              </a:rPr>
              <a:t>Midianites</a:t>
            </a:r>
            <a:r>
              <a:rPr lang="en-US" dirty="0" smtClean="0">
                <a:solidFill>
                  <a:srgbClr val="FFFF00"/>
                </a:solidFill>
              </a:rPr>
              <a:t>. </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7</a:t>
            </a:fld>
            <a:endParaRPr lang="es-E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6:13</a:t>
            </a:r>
            <a:r>
              <a:rPr lang="zh-TW" altLang="en-US" dirty="0" smtClean="0"/>
              <a:t> </a:t>
            </a:r>
            <a:endParaRPr lang="en-US" altLang="zh-TW" dirty="0" smtClean="0"/>
          </a:p>
          <a:p>
            <a:r>
              <a:rPr lang="en-US" altLang="zh-TW" baseline="30000" dirty="0" smtClean="0"/>
              <a:t>13</a:t>
            </a:r>
            <a:r>
              <a:rPr lang="zh-TW" altLang="en-US" dirty="0" smtClean="0"/>
              <a:t> </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我們的列祖不是向我們說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耶和華領我們從埃及上來</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嗎？他那樣奇妙的作為在哪裏呢？現在他卻丟棄我們，將我們交在米甸人手裏。」 </a:t>
            </a:r>
          </a:p>
          <a:p>
            <a:r>
              <a:rPr lang="en-US" baseline="30000" dirty="0" smtClean="0"/>
              <a:t>13</a:t>
            </a:r>
            <a:r>
              <a:rPr lang="en-US" dirty="0" smtClean="0"/>
              <a:t> … Where are all his wonders that our ancestors told us about when they said, ‘Did not the </a:t>
            </a:r>
            <a:r>
              <a:rPr lang="en-US" cap="small" dirty="0" smtClean="0"/>
              <a:t>Lord</a:t>
            </a:r>
            <a:r>
              <a:rPr lang="en-US" dirty="0" smtClean="0"/>
              <a:t> bring us up out of Egypt?’ But now the </a:t>
            </a:r>
            <a:r>
              <a:rPr lang="en-US" cap="small" dirty="0" smtClean="0"/>
              <a:t>Lord</a:t>
            </a:r>
            <a:r>
              <a:rPr lang="en-US" dirty="0" smtClean="0"/>
              <a:t> has abandoned us and given us into the hand of </a:t>
            </a:r>
            <a:r>
              <a:rPr lang="en-US" dirty="0" err="1" smtClean="0"/>
              <a:t>Midian</a:t>
            </a:r>
            <a:r>
              <a:rPr lang="en-US" dirty="0" smtClean="0"/>
              <a: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8</a:t>
            </a:fld>
            <a:endParaRPr lang="es-E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6:8–10</a:t>
            </a:r>
            <a:r>
              <a:rPr lang="zh-TW" altLang="en-US" dirty="0" smtClean="0"/>
              <a:t> </a:t>
            </a:r>
            <a:r>
              <a:rPr lang="en-US" altLang="zh-TW" baseline="30000" dirty="0" smtClean="0">
                <a:latin typeface="HanWang WeiBeiMedium-Gb5" pitchFamily="2" charset="-120"/>
                <a:ea typeface="HanWang WeiBeiMedium-Gb5" pitchFamily="2" charset="-120"/>
              </a:rPr>
              <a:t>8</a:t>
            </a:r>
            <a:r>
              <a:rPr lang="zh-TW" altLang="en-US" dirty="0" smtClean="0">
                <a:latin typeface="HanWang WeiBeiMedium-Gb5" pitchFamily="2" charset="-120"/>
                <a:ea typeface="HanWang WeiBeiMedium-Gb5" pitchFamily="2" charset="-120"/>
              </a:rPr>
              <a:t> 耶和華就差遣先知到以色列人那裏，</a:t>
            </a:r>
            <a:r>
              <a:rPr lang="en-US" altLang="zh-TW" dirty="0" smtClean="0">
                <a:latin typeface="HanWang WeiBeiMedium-Gb5" pitchFamily="2" charset="-120"/>
                <a:ea typeface="HanWang WeiBeiMedium-Gb5" pitchFamily="2" charset="-120"/>
              </a:rPr>
              <a:t>…</a:t>
            </a:r>
            <a:r>
              <a:rPr lang="en-US" altLang="zh-TW" baseline="30000" dirty="0" smtClean="0">
                <a:latin typeface="HanWang WeiBeiMedium-Gb5" pitchFamily="2" charset="-120"/>
                <a:ea typeface="HanWang WeiBeiMedium-Gb5" pitchFamily="2" charset="-120"/>
              </a:rPr>
              <a:t>10</a:t>
            </a:r>
            <a:r>
              <a:rPr lang="zh-TW" altLang="en-US" dirty="0" smtClean="0">
                <a:latin typeface="HanWang WeiBeiMedium-Gb5" pitchFamily="2" charset="-120"/>
                <a:ea typeface="HanWang WeiBeiMedium-Gb5" pitchFamily="2" charset="-120"/>
              </a:rPr>
              <a:t> 又對你們說：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我是耶和華－你們的上帝。你們住在亞摩利人的地，不可敬畏他們的神。你們竟不聽從我的話。</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a:t>
            </a:r>
            <a:endParaRPr lang="en-US" altLang="zh-TW" dirty="0" smtClean="0">
              <a:latin typeface="HanWang WeiBeiMedium-Gb5" pitchFamily="2" charset="-120"/>
              <a:ea typeface="HanWang WeiBeiMedium-Gb5" pitchFamily="2" charset="-120"/>
            </a:endParaRPr>
          </a:p>
          <a:p>
            <a:r>
              <a:rPr lang="en-US" baseline="30000" dirty="0" smtClean="0"/>
              <a:t>8</a:t>
            </a:r>
            <a:r>
              <a:rPr lang="en-US" dirty="0" smtClean="0"/>
              <a:t> he sent them a prophet, … said to you, ‘I am the </a:t>
            </a:r>
            <a:r>
              <a:rPr lang="en-US" cap="small" dirty="0" smtClean="0"/>
              <a:t>Lord</a:t>
            </a:r>
            <a:r>
              <a:rPr lang="en-US" dirty="0" smtClean="0"/>
              <a:t> your God; do not worship the gods of the Amorites, in whose land you live.’ But you have not listened to me.” </a:t>
            </a:r>
          </a:p>
          <a:p>
            <a:r>
              <a:rPr lang="zh-TW" altLang="en-US" dirty="0" smtClean="0">
                <a:latin typeface="HanWang WeiBeiMedium-Gb5" pitchFamily="2" charset="-120"/>
                <a:ea typeface="HanWang WeiBeiMedium-Gb5" pitchFamily="2" charset="-120"/>
              </a:rPr>
              <a: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9</a:t>
            </a:fld>
            <a:endParaRPr lang="es-E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3809</Words>
  <Application>Microsoft Office PowerPoint</Application>
  <PresentationFormat>On-screen Show (4:3)</PresentationFormat>
  <Paragraphs>146</Paragraphs>
  <Slides>38</Slides>
  <Notes>2</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基甸</vt:lpstr>
      <vt:lpstr>成也基甸，敗也基甸  Gideon:  The Reason for Success  and Failure</vt:lpstr>
      <vt:lpstr>成也基甸，敗也基甸  Gideon: The Reason for Success and Failure</vt:lpstr>
      <vt:lpstr>1. 由埋怨到平安 (6:1-32) From Complaint to Peace</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巴力 Baal</vt:lpstr>
      <vt:lpstr>Slide 18</vt:lpstr>
      <vt:lpstr>Slide 19</vt:lpstr>
      <vt:lpstr>Slide 20</vt:lpstr>
      <vt:lpstr>2.由恐懼到信靠  From Fear to Trust 6:33-8:21</vt:lpstr>
      <vt:lpstr>Slide 22</vt:lpstr>
      <vt:lpstr>Slide 23</vt:lpstr>
      <vt:lpstr>Slide 24</vt:lpstr>
      <vt:lpstr>Slide 25</vt:lpstr>
      <vt:lpstr>Slide 26</vt:lpstr>
      <vt:lpstr>Slide 27</vt:lpstr>
      <vt:lpstr>Slide 28</vt:lpstr>
      <vt:lpstr>Slide 29</vt:lpstr>
      <vt:lpstr>Slide 30</vt:lpstr>
      <vt:lpstr>Slide 31</vt:lpstr>
      <vt:lpstr>3. 由成功到自大 8:22-35  From Success to Egomaniac </vt:lpstr>
      <vt:lpstr>Slide 33</vt:lpstr>
      <vt:lpstr>Slide 34</vt:lpstr>
      <vt:lpstr>Slide 35</vt:lpstr>
      <vt:lpstr>Slide 36</vt:lpstr>
      <vt:lpstr>Slide 37</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基甸</dc:title>
  <dc:creator>Windows User</dc:creator>
  <cp:lastModifiedBy>Windows User</cp:lastModifiedBy>
  <cp:revision>3</cp:revision>
  <dcterms:created xsi:type="dcterms:W3CDTF">2017-11-13T16:09:29Z</dcterms:created>
  <dcterms:modified xsi:type="dcterms:W3CDTF">2017-11-13T16:46:42Z</dcterms:modified>
</cp:coreProperties>
</file>